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theme/theme3.xml" ContentType="application/vnd.openxmlformats-officedocument.theme+xml"/>
  <Override PartName="/ppt/slideLayouts/slideLayout1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slideLayouts/slideLayout15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97" r:id="rId1"/>
    <p:sldMasterId id="2147483709" r:id="rId2"/>
    <p:sldMasterId id="2147483711" r:id="rId3"/>
    <p:sldMasterId id="2147483713" r:id="rId4"/>
    <p:sldMasterId id="2147483715" r:id="rId5"/>
    <p:sldMasterId id="2147483717" r:id="rId6"/>
    <p:sldMasterId id="2147483719" r:id="rId7"/>
  </p:sldMasterIdLst>
  <p:notesMasterIdLst>
    <p:notesMasterId r:id="rId38"/>
  </p:notesMasterIdLst>
  <p:handoutMasterIdLst>
    <p:handoutMasterId r:id="rId39"/>
  </p:handoutMasterIdLst>
  <p:sldIdLst>
    <p:sldId id="256" r:id="rId8"/>
    <p:sldId id="259" r:id="rId9"/>
    <p:sldId id="257" r:id="rId10"/>
    <p:sldId id="261" r:id="rId11"/>
    <p:sldId id="265" r:id="rId12"/>
    <p:sldId id="266" r:id="rId13"/>
    <p:sldId id="260" r:id="rId14"/>
    <p:sldId id="262" r:id="rId15"/>
    <p:sldId id="267" r:id="rId16"/>
    <p:sldId id="268" r:id="rId17"/>
    <p:sldId id="270" r:id="rId18"/>
    <p:sldId id="285" r:id="rId19"/>
    <p:sldId id="269" r:id="rId20"/>
    <p:sldId id="258" r:id="rId21"/>
    <p:sldId id="271" r:id="rId22"/>
    <p:sldId id="273" r:id="rId23"/>
    <p:sldId id="272" r:id="rId24"/>
    <p:sldId id="264" r:id="rId25"/>
    <p:sldId id="275" r:id="rId26"/>
    <p:sldId id="277" r:id="rId27"/>
    <p:sldId id="276" r:id="rId28"/>
    <p:sldId id="286" r:id="rId29"/>
    <p:sldId id="287" r:id="rId30"/>
    <p:sldId id="288" r:id="rId31"/>
    <p:sldId id="289" r:id="rId32"/>
    <p:sldId id="263" r:id="rId33"/>
    <p:sldId id="279" r:id="rId34"/>
    <p:sldId id="278" r:id="rId35"/>
    <p:sldId id="280" r:id="rId36"/>
    <p:sldId id="283" r:id="rId3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4092"/>
    <p:restoredTop sz="94676"/>
  </p:normalViewPr>
  <p:slideViewPr>
    <p:cSldViewPr snapToGrid="0" snapToObjects="1">
      <p:cViewPr>
        <p:scale>
          <a:sx n="65" d="100"/>
          <a:sy n="65" d="100"/>
        </p:scale>
        <p:origin x="88" y="10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9" Type="http://schemas.openxmlformats.org/officeDocument/2006/relationships/slide" Target="slides/slide2.xml"/><Relationship Id="rId6" Type="http://schemas.openxmlformats.org/officeDocument/2006/relationships/slideMaster" Target="slideMasters/slideMaster6.xml"/><Relationship Id="rId7" Type="http://schemas.openxmlformats.org/officeDocument/2006/relationships/slideMaster" Target="slideMasters/slideMaster7.xml"/><Relationship Id="rId8" Type="http://schemas.openxmlformats.org/officeDocument/2006/relationships/slide" Target="slides/slide1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37" Type="http://schemas.openxmlformats.org/officeDocument/2006/relationships/slide" Target="slides/slide30.xml"/><Relationship Id="rId38" Type="http://schemas.openxmlformats.org/officeDocument/2006/relationships/notesMaster" Target="notesMasters/notesMaster1.xml"/><Relationship Id="rId39" Type="http://schemas.openxmlformats.org/officeDocument/2006/relationships/handoutMaster" Target="handoutMasters/handoutMaster1.xml"/><Relationship Id="rId40" Type="http://schemas.openxmlformats.org/officeDocument/2006/relationships/presProps" Target="presProps.xml"/><Relationship Id="rId41" Type="http://schemas.openxmlformats.org/officeDocument/2006/relationships/viewProps" Target="viewProps.xml"/><Relationship Id="rId42" Type="http://schemas.openxmlformats.org/officeDocument/2006/relationships/theme" Target="theme/theme1.xml"/><Relationship Id="rId43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CD5902-0ABA-4F4C-9CF0-8F7C4B4A5036}" type="datetimeFigureOut">
              <a:rPr lang="en-US" smtClean="0"/>
              <a:t>3/8/17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D4D7A2-B1E9-1F47-BA2F-CFE4D3E385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62947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292E7B-1EA7-0D42-B1BB-910CC85EC62E}" type="datetimeFigureOut">
              <a:rPr lang="en-US" smtClean="0"/>
              <a:t>3/8/17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4BF423-AADB-6545-9F60-D33791FF44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3222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4BF423-AADB-6545-9F60-D33791FF441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3747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4BF423-AADB-6545-9F60-D33791FF441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9028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4BF423-AADB-6545-9F60-D33791FF441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8897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Incidentally,</a:t>
            </a:r>
            <a:r>
              <a:rPr lang="en-US" baseline="0" dirty="0" smtClean="0"/>
              <a:t> Chris </a:t>
            </a:r>
            <a:r>
              <a:rPr lang="en-US" baseline="0" dirty="0" err="1" smtClean="0"/>
              <a:t>Volinsky</a:t>
            </a:r>
            <a:r>
              <a:rPr lang="en-US" baseline="0" dirty="0" smtClean="0"/>
              <a:t> won that </a:t>
            </a:r>
            <a:r>
              <a:rPr lang="en-US" baseline="0" dirty="0" err="1" smtClean="0"/>
              <a:t>netflix</a:t>
            </a:r>
            <a:r>
              <a:rPr lang="en-US" baseline="0" dirty="0" smtClean="0"/>
              <a:t> prize I mentioned earlier</a:t>
            </a:r>
            <a:r>
              <a:rPr lang="is-IS" baseline="0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4BF423-AADB-6545-9F60-D33791FF441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6558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3200" dirty="0" smtClean="0"/>
              <a:t>Some ”vector similarity” measures:</a:t>
            </a:r>
          </a:p>
          <a:p>
            <a:pPr lvl="1"/>
            <a:r>
              <a:rPr lang="en-US" sz="2800" dirty="0" smtClean="0"/>
              <a:t>Dot Product: a scalar value represents the projection of one vector onto another.</a:t>
            </a:r>
          </a:p>
          <a:p>
            <a:pPr lvl="1"/>
            <a:r>
              <a:rPr lang="en-US" sz="2800" dirty="0" smtClean="0"/>
              <a:t>Cosine Similarity: a measure of the angle between two vectors. No accounting magnitude.</a:t>
            </a:r>
          </a:p>
          <a:p>
            <a:pPr lvl="1"/>
            <a:r>
              <a:rPr lang="en-US" sz="2800" dirty="0" smtClean="0"/>
              <a:t>Euclidian Distance: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4BF423-AADB-6545-9F60-D33791FF441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5706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dirty="0" smtClean="0"/>
              <a:t>So</a:t>
            </a:r>
            <a:r>
              <a:rPr lang="en-US" baseline="0" dirty="0" smtClean="0"/>
              <a:t> with 5 minutes left, I’m finally going to address the elephant in the death star (where a number of you now think I work</a:t>
            </a:r>
            <a:r>
              <a:rPr lang="is-IS" baseline="0" dirty="0" smtClean="0"/>
              <a:t>…)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08638-2440-C545-94FC-9F7E4A4B4760}" type="slidenum">
              <a:rPr lang="en-US" smtClean="0">
                <a:solidFill>
                  <a:prstClr val="black"/>
                </a:solidFill>
              </a:rPr>
              <a:pPr/>
              <a:t>29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93621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 cap="none" baseline="0">
                <a:solidFill>
                  <a:srgbClr val="262626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March 8, 2017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Harper - NLP @ c4l 2017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March 8, 2017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Harper - NLP @ c4l 2017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March 8, 2017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Harper - NLP @ c4l 2017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Infoflow_Cover_1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42327" y="242635"/>
            <a:ext cx="9901235" cy="942147"/>
          </a:xfrm>
          <a:prstGeom prst="rect">
            <a:avLst/>
          </a:prstGeom>
        </p:spPr>
        <p:txBody>
          <a:bodyPr/>
          <a:lstStyle>
            <a:lvl1pPr algn="l">
              <a:lnSpc>
                <a:spcPct val="850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Cover Slide Title and Second Line If Necessary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42327" y="1194164"/>
            <a:ext cx="9901235" cy="39094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>
                <a:solidFill>
                  <a:srgbClr val="FFFFFF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Subtitle of Presentation</a:t>
            </a:r>
            <a:endParaRPr lang="en-US" dirty="0"/>
          </a:p>
        </p:txBody>
      </p:sp>
      <p:pic>
        <p:nvPicPr>
          <p:cNvPr id="13" name="Picture 12" descr="Elsevier_Tree_Logo_White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806207" y="359748"/>
            <a:ext cx="918464" cy="798576"/>
          </a:xfrm>
          <a:prstGeom prst="rect">
            <a:avLst/>
          </a:prstGeom>
        </p:spPr>
      </p:pic>
      <p:sp>
        <p:nvSpPr>
          <p:cNvPr id="10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330317" y="6122078"/>
            <a:ext cx="5217584" cy="30238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100">
                <a:solidFill>
                  <a:srgbClr val="FFFFFF"/>
                </a:solidFill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Presented by </a:t>
            </a:r>
            <a:r>
              <a:rPr lang="en-US" dirty="0" err="1" smtClean="0"/>
              <a:t>Firstname</a:t>
            </a:r>
            <a:r>
              <a:rPr lang="en-US" dirty="0" smtClean="0"/>
              <a:t> </a:t>
            </a:r>
            <a:r>
              <a:rPr lang="en-US" dirty="0" err="1" smtClean="0"/>
              <a:t>Lastname</a:t>
            </a:r>
            <a:endParaRPr lang="en-US" dirty="0" smtClean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342327" y="6325001"/>
            <a:ext cx="5217584" cy="2667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1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Date XX_XX_XX</a:t>
            </a:r>
          </a:p>
        </p:txBody>
      </p:sp>
    </p:spTree>
    <p:extLst>
      <p:ext uri="{BB962C8B-B14F-4D97-AF65-F5344CB8AC3E}">
        <p14:creationId xmlns:p14="http://schemas.microsoft.com/office/powerpoint/2010/main" val="12887663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 Box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609600" y="705205"/>
            <a:ext cx="10984425" cy="4186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b="1"/>
            </a:lvl1pPr>
          </a:lstStyle>
          <a:p>
            <a:r>
              <a:rPr lang="en-US" dirty="0" smtClean="0"/>
              <a:t>Title of Slide</a:t>
            </a:r>
            <a:endParaRPr lang="en-US" dirty="0"/>
          </a:p>
        </p:txBody>
      </p:sp>
      <p:sp>
        <p:nvSpPr>
          <p:cNvPr id="5" name="Content Placeholder 1"/>
          <p:cNvSpPr>
            <a:spLocks noGrp="1"/>
          </p:cNvSpPr>
          <p:nvPr>
            <p:ph idx="1"/>
          </p:nvPr>
        </p:nvSpPr>
        <p:spPr>
          <a:xfrm>
            <a:off x="609598" y="1500110"/>
            <a:ext cx="10984425" cy="4898146"/>
          </a:xfrm>
        </p:spPr>
        <p:txBody>
          <a:bodyPr/>
          <a:lstStyle>
            <a:lvl1pPr>
              <a:defRPr>
                <a:solidFill>
                  <a:srgbClr val="53565A"/>
                </a:solidFill>
                <a:latin typeface="Arial"/>
                <a:cs typeface="Arial"/>
              </a:defRPr>
            </a:lvl1pPr>
            <a:lvl2pPr>
              <a:defRPr>
                <a:solidFill>
                  <a:srgbClr val="53565A"/>
                </a:solidFill>
                <a:latin typeface="Arial"/>
                <a:cs typeface="Arial"/>
              </a:defRPr>
            </a:lvl2pPr>
            <a:lvl3pPr>
              <a:defRPr>
                <a:solidFill>
                  <a:srgbClr val="53565A"/>
                </a:solidFill>
                <a:latin typeface="Arial"/>
                <a:cs typeface="Arial"/>
              </a:defRPr>
            </a:lvl3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endParaRPr lang="en-US" dirty="0"/>
          </a:p>
        </p:txBody>
      </p:sp>
      <p:sp>
        <p:nvSpPr>
          <p:cNvPr id="7" name="Text Placeholder 22"/>
          <p:cNvSpPr>
            <a:spLocks noGrp="1"/>
          </p:cNvSpPr>
          <p:nvPr>
            <p:ph type="body" sz="quarter" idx="16" hasCustomPrompt="1"/>
          </p:nvPr>
        </p:nvSpPr>
        <p:spPr>
          <a:xfrm>
            <a:off x="264799" y="6511447"/>
            <a:ext cx="8896351" cy="227013"/>
          </a:xfrm>
        </p:spPr>
        <p:txBody>
          <a:bodyPr>
            <a:noAutofit/>
          </a:bodyPr>
          <a:lstStyle>
            <a:lvl1pPr>
              <a:buNone/>
              <a:defRPr sz="900"/>
            </a:lvl1pPr>
            <a:lvl2pPr>
              <a:buNone/>
              <a:defRPr sz="1100"/>
            </a:lvl2pPr>
            <a:lvl3pPr>
              <a:buNone/>
              <a:defRPr sz="1100"/>
            </a:lvl3pPr>
            <a:lvl4pPr>
              <a:buNone/>
              <a:defRPr sz="1100"/>
            </a:lvl4pPr>
            <a:lvl5pPr>
              <a:buNone/>
              <a:defRPr sz="1100"/>
            </a:lvl5pPr>
          </a:lstStyle>
          <a:p>
            <a:pPr lvl="0"/>
            <a:r>
              <a:rPr lang="en-US" dirty="0" smtClean="0"/>
              <a:t>Sources &amp; Notes: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72301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 Halves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1"/>
          <p:cNvSpPr>
            <a:spLocks noGrp="1"/>
          </p:cNvSpPr>
          <p:nvPr>
            <p:ph idx="1"/>
          </p:nvPr>
        </p:nvSpPr>
        <p:spPr>
          <a:xfrm>
            <a:off x="609599" y="1500110"/>
            <a:ext cx="5349341" cy="4898146"/>
          </a:xfrm>
        </p:spPr>
        <p:txBody>
          <a:bodyPr/>
          <a:lstStyle>
            <a:lvl1pPr>
              <a:defRPr>
                <a:solidFill>
                  <a:srgbClr val="53565A"/>
                </a:solidFill>
                <a:latin typeface="Arial"/>
                <a:cs typeface="Arial"/>
              </a:defRPr>
            </a:lvl1pPr>
            <a:lvl2pPr>
              <a:defRPr>
                <a:solidFill>
                  <a:srgbClr val="53565A"/>
                </a:solidFill>
                <a:latin typeface="Arial"/>
                <a:cs typeface="Arial"/>
              </a:defRPr>
            </a:lvl2pPr>
            <a:lvl3pPr>
              <a:defRPr>
                <a:solidFill>
                  <a:srgbClr val="53565A"/>
                </a:solidFill>
                <a:latin typeface="Arial"/>
                <a:cs typeface="Arial"/>
              </a:defRPr>
            </a:lvl3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endParaRPr lang="en-US" dirty="0"/>
          </a:p>
        </p:txBody>
      </p:sp>
      <p:sp>
        <p:nvSpPr>
          <p:cNvPr id="8" name="Content Placeholder 4"/>
          <p:cNvSpPr>
            <a:spLocks noGrp="1"/>
          </p:cNvSpPr>
          <p:nvPr>
            <p:ph idx="11"/>
          </p:nvPr>
        </p:nvSpPr>
        <p:spPr>
          <a:xfrm>
            <a:off x="6264290" y="1500110"/>
            <a:ext cx="5371460" cy="4898146"/>
          </a:xfrm>
        </p:spPr>
        <p:txBody>
          <a:bodyPr/>
          <a:lstStyle>
            <a:lvl1pPr>
              <a:defRPr>
                <a:solidFill>
                  <a:srgbClr val="53565A"/>
                </a:solidFill>
                <a:latin typeface="Arial"/>
                <a:cs typeface="Arial"/>
              </a:defRPr>
            </a:lvl1pPr>
            <a:lvl2pPr>
              <a:defRPr>
                <a:solidFill>
                  <a:srgbClr val="53565A"/>
                </a:solidFill>
                <a:latin typeface="Arial"/>
                <a:cs typeface="Arial"/>
              </a:defRPr>
            </a:lvl2pPr>
            <a:lvl3pPr>
              <a:defRPr>
                <a:solidFill>
                  <a:srgbClr val="53565A"/>
                </a:solidFill>
                <a:latin typeface="Arial"/>
                <a:cs typeface="Arial"/>
              </a:defRPr>
            </a:lvl3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endParaRPr lang="en-US" dirty="0"/>
          </a:p>
        </p:txBody>
      </p:sp>
      <p:sp>
        <p:nvSpPr>
          <p:cNvPr id="13" name="Title Placeholder 1"/>
          <p:cNvSpPr>
            <a:spLocks noGrp="1"/>
          </p:cNvSpPr>
          <p:nvPr>
            <p:ph type="title"/>
          </p:nvPr>
        </p:nvSpPr>
        <p:spPr>
          <a:xfrm>
            <a:off x="609599" y="705205"/>
            <a:ext cx="11026151" cy="4186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b="1"/>
            </a:lvl1pPr>
          </a:lstStyle>
          <a:p>
            <a:r>
              <a:rPr lang="en-US" dirty="0" smtClean="0"/>
              <a:t>Title of Slide</a:t>
            </a:r>
            <a:endParaRPr lang="en-US" dirty="0"/>
          </a:p>
        </p:txBody>
      </p:sp>
      <p:sp>
        <p:nvSpPr>
          <p:cNvPr id="6" name="Text Placeholder 22"/>
          <p:cNvSpPr>
            <a:spLocks noGrp="1"/>
          </p:cNvSpPr>
          <p:nvPr>
            <p:ph type="body" sz="quarter" idx="16" hasCustomPrompt="1"/>
          </p:nvPr>
        </p:nvSpPr>
        <p:spPr>
          <a:xfrm>
            <a:off x="264799" y="6511447"/>
            <a:ext cx="8896351" cy="227013"/>
          </a:xfrm>
        </p:spPr>
        <p:txBody>
          <a:bodyPr>
            <a:noAutofit/>
          </a:bodyPr>
          <a:lstStyle>
            <a:lvl1pPr>
              <a:buNone/>
              <a:defRPr sz="900"/>
            </a:lvl1pPr>
            <a:lvl2pPr>
              <a:buNone/>
              <a:defRPr sz="1100"/>
            </a:lvl2pPr>
            <a:lvl3pPr>
              <a:buNone/>
              <a:defRPr sz="1100"/>
            </a:lvl3pPr>
            <a:lvl4pPr>
              <a:buNone/>
              <a:defRPr sz="1100"/>
            </a:lvl4pPr>
            <a:lvl5pPr>
              <a:buNone/>
              <a:defRPr sz="1100"/>
            </a:lvl5pPr>
          </a:lstStyle>
          <a:p>
            <a:pPr lvl="0"/>
            <a:r>
              <a:rPr lang="en-US" dirty="0" smtClean="0"/>
              <a:t>Sources &amp; Notes: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501617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 Box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609600" y="705205"/>
            <a:ext cx="10984425" cy="4186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b="1"/>
            </a:lvl1pPr>
          </a:lstStyle>
          <a:p>
            <a:r>
              <a:rPr lang="en-US" dirty="0" smtClean="0"/>
              <a:t>Title of Slide</a:t>
            </a:r>
            <a:endParaRPr lang="en-US" dirty="0"/>
          </a:p>
        </p:txBody>
      </p:sp>
      <p:sp>
        <p:nvSpPr>
          <p:cNvPr id="5" name="Content Placeholder 1"/>
          <p:cNvSpPr>
            <a:spLocks noGrp="1"/>
          </p:cNvSpPr>
          <p:nvPr>
            <p:ph idx="1"/>
          </p:nvPr>
        </p:nvSpPr>
        <p:spPr>
          <a:xfrm>
            <a:off x="609598" y="1500110"/>
            <a:ext cx="10984425" cy="4898146"/>
          </a:xfrm>
        </p:spPr>
        <p:txBody>
          <a:bodyPr/>
          <a:lstStyle>
            <a:lvl1pPr>
              <a:defRPr>
                <a:solidFill>
                  <a:srgbClr val="53565A"/>
                </a:solidFill>
                <a:latin typeface="Arial"/>
                <a:cs typeface="Arial"/>
              </a:defRPr>
            </a:lvl1pPr>
            <a:lvl2pPr>
              <a:defRPr>
                <a:solidFill>
                  <a:srgbClr val="53565A"/>
                </a:solidFill>
                <a:latin typeface="Arial"/>
                <a:cs typeface="Arial"/>
              </a:defRPr>
            </a:lvl2pPr>
            <a:lvl3pPr>
              <a:defRPr>
                <a:solidFill>
                  <a:srgbClr val="53565A"/>
                </a:solidFill>
                <a:latin typeface="Arial"/>
                <a:cs typeface="Arial"/>
              </a:defRPr>
            </a:lvl3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endParaRPr lang="en-US" dirty="0"/>
          </a:p>
        </p:txBody>
      </p:sp>
      <p:sp>
        <p:nvSpPr>
          <p:cNvPr id="7" name="Text Placeholder 22"/>
          <p:cNvSpPr>
            <a:spLocks noGrp="1"/>
          </p:cNvSpPr>
          <p:nvPr>
            <p:ph type="body" sz="quarter" idx="16" hasCustomPrompt="1"/>
          </p:nvPr>
        </p:nvSpPr>
        <p:spPr>
          <a:xfrm>
            <a:off x="264799" y="6511447"/>
            <a:ext cx="8896351" cy="227013"/>
          </a:xfrm>
        </p:spPr>
        <p:txBody>
          <a:bodyPr>
            <a:noAutofit/>
          </a:bodyPr>
          <a:lstStyle>
            <a:lvl1pPr>
              <a:buNone/>
              <a:defRPr sz="900"/>
            </a:lvl1pPr>
            <a:lvl2pPr>
              <a:buNone/>
              <a:defRPr sz="1100"/>
            </a:lvl2pPr>
            <a:lvl3pPr>
              <a:buNone/>
              <a:defRPr sz="1100"/>
            </a:lvl3pPr>
            <a:lvl4pPr>
              <a:buNone/>
              <a:defRPr sz="1100"/>
            </a:lvl4pPr>
            <a:lvl5pPr>
              <a:buNone/>
              <a:defRPr sz="1100"/>
            </a:lvl5pPr>
          </a:lstStyle>
          <a:p>
            <a:pPr lvl="0"/>
            <a:r>
              <a:rPr lang="en-US" dirty="0" smtClean="0"/>
              <a:t>Sources &amp; Notes: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71873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cap="none" baseline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March 8, 2017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Harper - NLP @ c4l 2017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March 8, 2017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Harper - NLP @ c4l 2017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March 8, 2017</a:t>
            </a:r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Harper - NLP @ c4l 2017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March 8, 2017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Harper - NLP @ c4l 2017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March 8, 2017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Harper - NLP @ c4l 2017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March 8, 2017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Harper - NLP @ c4l 2017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March 8, 2017</a:t>
            </a:r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r>
              <a:rPr lang="nl-NL" smtClean="0"/>
              <a:t>Harper - NLP @ c4l 2017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r>
              <a:rPr lang="en-US" smtClean="0"/>
              <a:t>March 8, 2017</a:t>
            </a:r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r>
              <a:rPr lang="nl-NL" smtClean="0"/>
              <a:t>Harper - NLP @ c4l 2017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theme" Target="../theme/theme2.xml"/><Relationship Id="rId3" Type="http://schemas.openxmlformats.org/officeDocument/2006/relationships/image" Target="../media/image1.jpeg"/></Relationships>
</file>

<file path=ppt/slideMasters/_rels/slideMaster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theme" Target="../theme/theme3.xml"/><Relationship Id="rId3" Type="http://schemas.openxmlformats.org/officeDocument/2006/relationships/image" Target="../media/image1.jpeg"/></Relationships>
</file>

<file path=ppt/slideMasters/_rels/slideMaster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theme" Target="../theme/theme4.xml"/><Relationship Id="rId3" Type="http://schemas.openxmlformats.org/officeDocument/2006/relationships/image" Target="../media/image1.jpeg"/></Relationships>
</file>

<file path=ppt/slideMasters/_rels/slideMaster5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1.jpeg"/></Relationships>
</file>

<file path=ppt/slideMasters/_rels/slideMaster6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1.jpeg"/></Relationships>
</file>

<file path=ppt/slideMasters/_rels/slideMaster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theme" Target="../theme/theme7.xml"/><Relationship Id="rId3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664644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309421"/>
            <a:ext cx="7729728" cy="35484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r>
              <a:rPr lang="en-US" smtClean="0"/>
              <a:t>March 8, 2017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r>
              <a:rPr lang="nl-NL" smtClean="0"/>
              <a:t>Harper - </a:t>
            </a:r>
            <a:r>
              <a:rPr lang="nl-NL" sz="1100" cap="none" smtClean="0"/>
              <a:t>NLP</a:t>
            </a:r>
            <a:r>
              <a:rPr lang="nl-NL" smtClean="0"/>
              <a:t> @ c4l 2017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2960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</p:sldLayoutIdLst>
  <p:timing>
    <p:tnLst>
      <p:par>
        <p:cTn id="1" dur="indefinite" restart="never" nodeType="tmRoot"/>
      </p:par>
    </p:tnLst>
  </p:timing>
  <p:hf hdr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none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eader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375646"/>
          </a:xfrm>
          <a:prstGeom prst="rect">
            <a:avLst/>
          </a:prstGeom>
        </p:spPr>
      </p:pic>
      <p:sp>
        <p:nvSpPr>
          <p:cNvPr id="13" name="Title Placeholder 1"/>
          <p:cNvSpPr>
            <a:spLocks noGrp="1"/>
          </p:cNvSpPr>
          <p:nvPr>
            <p:ph type="title"/>
          </p:nvPr>
        </p:nvSpPr>
        <p:spPr>
          <a:xfrm>
            <a:off x="609600" y="705205"/>
            <a:ext cx="10984425" cy="4186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 smtClean="0"/>
              <a:t>Title of Slide</a:t>
            </a:r>
            <a:endParaRPr lang="en-US" dirty="0"/>
          </a:p>
        </p:txBody>
      </p:sp>
      <p:sp>
        <p:nvSpPr>
          <p:cNvPr id="14" name="Text Placeholder 8"/>
          <p:cNvSpPr>
            <a:spLocks noGrp="1"/>
          </p:cNvSpPr>
          <p:nvPr>
            <p:ph type="body" idx="1"/>
          </p:nvPr>
        </p:nvSpPr>
        <p:spPr>
          <a:xfrm>
            <a:off x="609600" y="1500110"/>
            <a:ext cx="10984424" cy="48981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</a:p>
          <a:p>
            <a:pPr lvl="8"/>
            <a:endParaRPr lang="en-US" dirty="0" smtClean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11075667" y="70008"/>
            <a:ext cx="79022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700" b="1" dirty="0" smtClean="0">
                <a:solidFill>
                  <a:prstClr val="white"/>
                </a:solidFill>
                <a:cs typeface="Arial" pitchFamily="34" charset="0"/>
              </a:rPr>
              <a:t>|  </a:t>
            </a:r>
            <a:fld id="{0458CB15-4049-3E44-A91F-E9E0F94EC727}" type="slidenum">
              <a:rPr lang="en-US" sz="700" b="1" smtClean="0">
                <a:solidFill>
                  <a:prstClr val="white"/>
                </a:solidFill>
                <a:cs typeface="Arial" pitchFamily="34" charset="0"/>
              </a:rPr>
              <a:pPr algn="r"/>
              <a:t>‹#›</a:t>
            </a:fld>
            <a:endParaRPr lang="en-US" sz="700" b="1" dirty="0" err="1" smtClean="0">
              <a:solidFill>
                <a:prstClr val="white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14445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2400" b="1" i="0" kern="1200">
          <a:solidFill>
            <a:schemeClr val="accent1"/>
          </a:solidFill>
          <a:latin typeface="Arial Bold"/>
          <a:ea typeface="+mj-ea"/>
          <a:cs typeface="Arial Bold"/>
        </a:defRPr>
      </a:lvl1pPr>
    </p:titleStyle>
    <p:bodyStyle>
      <a:lvl1pPr marL="342900" indent="-256032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rgbClr val="53565A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SzPct val="80000"/>
        <a:buFont typeface="Arial" pitchFamily="34" charset="0"/>
        <a:buChar char="-"/>
        <a:defRPr sz="1800" kern="1200">
          <a:solidFill>
            <a:srgbClr val="53565A"/>
          </a:solidFill>
          <a:latin typeface="Arial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SzPct val="90000"/>
        <a:buFont typeface="Courier New" pitchFamily="49" charset="0"/>
        <a:buChar char="o"/>
        <a:defRPr sz="1600" kern="1200">
          <a:solidFill>
            <a:srgbClr val="53565A"/>
          </a:solidFill>
          <a:latin typeface="Arial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SzPct val="90000"/>
        <a:buFont typeface="Courier New"/>
        <a:buChar char="o"/>
        <a:defRPr sz="1600" kern="1200">
          <a:solidFill>
            <a:srgbClr val="53565A"/>
          </a:solidFill>
          <a:latin typeface="Arial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SzPct val="90000"/>
        <a:buFont typeface="Courier New"/>
        <a:buChar char="o"/>
        <a:defRPr sz="1600" kern="1200">
          <a:solidFill>
            <a:srgbClr val="53565A"/>
          </a:solidFill>
          <a:latin typeface="Arial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SzPct val="90000"/>
        <a:buFont typeface="Courier New"/>
        <a:buChar char="o"/>
        <a:defRPr sz="1600" kern="1200">
          <a:solidFill>
            <a:srgbClr val="53565A"/>
          </a:solidFill>
          <a:latin typeface="Arial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SzPct val="90000"/>
        <a:buFont typeface="Courier New"/>
        <a:buChar char="o"/>
        <a:defRPr sz="1600" kern="1200">
          <a:solidFill>
            <a:srgbClr val="53565A"/>
          </a:solidFill>
          <a:latin typeface="Arial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SzPct val="90000"/>
        <a:buFont typeface="Courier New"/>
        <a:buChar char="o"/>
        <a:defRPr sz="1600" kern="1200">
          <a:solidFill>
            <a:srgbClr val="53565A"/>
          </a:solidFill>
          <a:latin typeface="Arial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SzPct val="90000"/>
        <a:buFont typeface="Courier New"/>
        <a:buChar char="o"/>
        <a:defRPr sz="1600" kern="1200">
          <a:solidFill>
            <a:srgbClr val="53565A"/>
          </a:solidFill>
          <a:latin typeface="Arial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eader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375646"/>
          </a:xfrm>
          <a:prstGeom prst="rect">
            <a:avLst/>
          </a:prstGeom>
        </p:spPr>
      </p:pic>
      <p:sp>
        <p:nvSpPr>
          <p:cNvPr id="13" name="Title Placeholder 1"/>
          <p:cNvSpPr>
            <a:spLocks noGrp="1"/>
          </p:cNvSpPr>
          <p:nvPr>
            <p:ph type="title"/>
          </p:nvPr>
        </p:nvSpPr>
        <p:spPr>
          <a:xfrm>
            <a:off x="609600" y="705205"/>
            <a:ext cx="10984425" cy="4186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 smtClean="0"/>
              <a:t>Title of Slide</a:t>
            </a:r>
            <a:endParaRPr lang="en-US" dirty="0"/>
          </a:p>
        </p:txBody>
      </p:sp>
      <p:sp>
        <p:nvSpPr>
          <p:cNvPr id="14" name="Text Placeholder 8"/>
          <p:cNvSpPr>
            <a:spLocks noGrp="1"/>
          </p:cNvSpPr>
          <p:nvPr>
            <p:ph type="body" idx="1"/>
          </p:nvPr>
        </p:nvSpPr>
        <p:spPr>
          <a:xfrm>
            <a:off x="609600" y="1500110"/>
            <a:ext cx="10984424" cy="48981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</a:p>
          <a:p>
            <a:pPr lvl="8"/>
            <a:endParaRPr lang="en-US" dirty="0" smtClean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11075667" y="70008"/>
            <a:ext cx="79022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700" b="1" dirty="0" smtClean="0">
                <a:solidFill>
                  <a:prstClr val="white"/>
                </a:solidFill>
                <a:cs typeface="Arial" pitchFamily="34" charset="0"/>
              </a:rPr>
              <a:t>|  </a:t>
            </a:r>
            <a:fld id="{0458CB15-4049-3E44-A91F-E9E0F94EC727}" type="slidenum">
              <a:rPr lang="en-US" sz="700" b="1" smtClean="0">
                <a:solidFill>
                  <a:prstClr val="white"/>
                </a:solidFill>
                <a:cs typeface="Arial" pitchFamily="34" charset="0"/>
              </a:rPr>
              <a:pPr algn="r"/>
              <a:t>‹#›</a:t>
            </a:fld>
            <a:endParaRPr lang="en-US" sz="700" b="1" dirty="0" err="1" smtClean="0">
              <a:solidFill>
                <a:prstClr val="white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65232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2400" b="1" i="0" kern="1200">
          <a:solidFill>
            <a:schemeClr val="accent1"/>
          </a:solidFill>
          <a:latin typeface="Arial Bold"/>
          <a:ea typeface="+mj-ea"/>
          <a:cs typeface="Arial Bold"/>
        </a:defRPr>
      </a:lvl1pPr>
    </p:titleStyle>
    <p:bodyStyle>
      <a:lvl1pPr marL="342900" indent="-256032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rgbClr val="53565A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SzPct val="80000"/>
        <a:buFont typeface="Arial" pitchFamily="34" charset="0"/>
        <a:buChar char="-"/>
        <a:defRPr sz="1800" kern="1200">
          <a:solidFill>
            <a:srgbClr val="53565A"/>
          </a:solidFill>
          <a:latin typeface="Arial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SzPct val="90000"/>
        <a:buFont typeface="Courier New" pitchFamily="49" charset="0"/>
        <a:buChar char="o"/>
        <a:defRPr sz="1600" kern="1200">
          <a:solidFill>
            <a:srgbClr val="53565A"/>
          </a:solidFill>
          <a:latin typeface="Arial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SzPct val="90000"/>
        <a:buFont typeface="Courier New"/>
        <a:buChar char="o"/>
        <a:defRPr sz="1600" kern="1200">
          <a:solidFill>
            <a:srgbClr val="53565A"/>
          </a:solidFill>
          <a:latin typeface="Arial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SzPct val="90000"/>
        <a:buFont typeface="Courier New"/>
        <a:buChar char="o"/>
        <a:defRPr sz="1600" kern="1200">
          <a:solidFill>
            <a:srgbClr val="53565A"/>
          </a:solidFill>
          <a:latin typeface="Arial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SzPct val="90000"/>
        <a:buFont typeface="Courier New"/>
        <a:buChar char="o"/>
        <a:defRPr sz="1600" kern="1200">
          <a:solidFill>
            <a:srgbClr val="53565A"/>
          </a:solidFill>
          <a:latin typeface="Arial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SzPct val="90000"/>
        <a:buFont typeface="Courier New"/>
        <a:buChar char="o"/>
        <a:defRPr sz="1600" kern="1200">
          <a:solidFill>
            <a:srgbClr val="53565A"/>
          </a:solidFill>
          <a:latin typeface="Arial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SzPct val="90000"/>
        <a:buFont typeface="Courier New"/>
        <a:buChar char="o"/>
        <a:defRPr sz="1600" kern="1200">
          <a:solidFill>
            <a:srgbClr val="53565A"/>
          </a:solidFill>
          <a:latin typeface="Arial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SzPct val="90000"/>
        <a:buFont typeface="Courier New"/>
        <a:buChar char="o"/>
        <a:defRPr sz="1600" kern="1200">
          <a:solidFill>
            <a:srgbClr val="53565A"/>
          </a:solidFill>
          <a:latin typeface="Arial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eader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375646"/>
          </a:xfrm>
          <a:prstGeom prst="rect">
            <a:avLst/>
          </a:prstGeom>
        </p:spPr>
      </p:pic>
      <p:sp>
        <p:nvSpPr>
          <p:cNvPr id="13" name="Title Placeholder 1"/>
          <p:cNvSpPr>
            <a:spLocks noGrp="1"/>
          </p:cNvSpPr>
          <p:nvPr>
            <p:ph type="title"/>
          </p:nvPr>
        </p:nvSpPr>
        <p:spPr>
          <a:xfrm>
            <a:off x="609600" y="705205"/>
            <a:ext cx="10984425" cy="4186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 smtClean="0"/>
              <a:t>Title of Slide</a:t>
            </a:r>
            <a:endParaRPr lang="en-US" dirty="0"/>
          </a:p>
        </p:txBody>
      </p:sp>
      <p:sp>
        <p:nvSpPr>
          <p:cNvPr id="14" name="Text Placeholder 8"/>
          <p:cNvSpPr>
            <a:spLocks noGrp="1"/>
          </p:cNvSpPr>
          <p:nvPr>
            <p:ph type="body" idx="1"/>
          </p:nvPr>
        </p:nvSpPr>
        <p:spPr>
          <a:xfrm>
            <a:off x="609600" y="1500110"/>
            <a:ext cx="10984424" cy="48981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</a:p>
          <a:p>
            <a:pPr lvl="8"/>
            <a:endParaRPr lang="en-US" dirty="0" smtClean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11075667" y="70008"/>
            <a:ext cx="79022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700" b="1" dirty="0" smtClean="0">
                <a:solidFill>
                  <a:prstClr val="white"/>
                </a:solidFill>
                <a:cs typeface="Arial" pitchFamily="34" charset="0"/>
              </a:rPr>
              <a:t>|  </a:t>
            </a:r>
            <a:fld id="{0458CB15-4049-3E44-A91F-E9E0F94EC727}" type="slidenum">
              <a:rPr lang="en-US" sz="700" b="1" smtClean="0">
                <a:solidFill>
                  <a:prstClr val="white"/>
                </a:solidFill>
                <a:cs typeface="Arial" pitchFamily="34" charset="0"/>
              </a:rPr>
              <a:pPr algn="r"/>
              <a:t>‹#›</a:t>
            </a:fld>
            <a:endParaRPr lang="en-US" sz="700" b="1" dirty="0" err="1" smtClean="0">
              <a:solidFill>
                <a:prstClr val="white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88453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2400" b="1" i="0" kern="1200">
          <a:solidFill>
            <a:schemeClr val="accent1"/>
          </a:solidFill>
          <a:latin typeface="Arial Bold"/>
          <a:ea typeface="+mj-ea"/>
          <a:cs typeface="Arial Bold"/>
        </a:defRPr>
      </a:lvl1pPr>
    </p:titleStyle>
    <p:bodyStyle>
      <a:lvl1pPr marL="342900" indent="-256032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rgbClr val="53565A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SzPct val="80000"/>
        <a:buFont typeface="Arial" pitchFamily="34" charset="0"/>
        <a:buChar char="-"/>
        <a:defRPr sz="1800" kern="1200">
          <a:solidFill>
            <a:srgbClr val="53565A"/>
          </a:solidFill>
          <a:latin typeface="Arial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SzPct val="90000"/>
        <a:buFont typeface="Courier New" pitchFamily="49" charset="0"/>
        <a:buChar char="o"/>
        <a:defRPr sz="1600" kern="1200">
          <a:solidFill>
            <a:srgbClr val="53565A"/>
          </a:solidFill>
          <a:latin typeface="Arial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SzPct val="90000"/>
        <a:buFont typeface="Courier New"/>
        <a:buChar char="o"/>
        <a:defRPr sz="1600" kern="1200">
          <a:solidFill>
            <a:srgbClr val="53565A"/>
          </a:solidFill>
          <a:latin typeface="Arial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SzPct val="90000"/>
        <a:buFont typeface="Courier New"/>
        <a:buChar char="o"/>
        <a:defRPr sz="1600" kern="1200">
          <a:solidFill>
            <a:srgbClr val="53565A"/>
          </a:solidFill>
          <a:latin typeface="Arial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SzPct val="90000"/>
        <a:buFont typeface="Courier New"/>
        <a:buChar char="o"/>
        <a:defRPr sz="1600" kern="1200">
          <a:solidFill>
            <a:srgbClr val="53565A"/>
          </a:solidFill>
          <a:latin typeface="Arial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SzPct val="90000"/>
        <a:buFont typeface="Courier New"/>
        <a:buChar char="o"/>
        <a:defRPr sz="1600" kern="1200">
          <a:solidFill>
            <a:srgbClr val="53565A"/>
          </a:solidFill>
          <a:latin typeface="Arial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SzPct val="90000"/>
        <a:buFont typeface="Courier New"/>
        <a:buChar char="o"/>
        <a:defRPr sz="1600" kern="1200">
          <a:solidFill>
            <a:srgbClr val="53565A"/>
          </a:solidFill>
          <a:latin typeface="Arial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SzPct val="90000"/>
        <a:buFont typeface="Courier New"/>
        <a:buChar char="o"/>
        <a:defRPr sz="1600" kern="1200">
          <a:solidFill>
            <a:srgbClr val="53565A"/>
          </a:solidFill>
          <a:latin typeface="Arial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eader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375646"/>
          </a:xfrm>
          <a:prstGeom prst="rect">
            <a:avLst/>
          </a:prstGeom>
        </p:spPr>
      </p:pic>
      <p:sp>
        <p:nvSpPr>
          <p:cNvPr id="13" name="Title Placeholder 1"/>
          <p:cNvSpPr>
            <a:spLocks noGrp="1"/>
          </p:cNvSpPr>
          <p:nvPr>
            <p:ph type="title"/>
          </p:nvPr>
        </p:nvSpPr>
        <p:spPr>
          <a:xfrm>
            <a:off x="609600" y="705205"/>
            <a:ext cx="10984425" cy="4186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 smtClean="0"/>
              <a:t>Title of Slide</a:t>
            </a:r>
            <a:endParaRPr lang="en-US" dirty="0"/>
          </a:p>
        </p:txBody>
      </p:sp>
      <p:sp>
        <p:nvSpPr>
          <p:cNvPr id="14" name="Text Placeholder 8"/>
          <p:cNvSpPr>
            <a:spLocks noGrp="1"/>
          </p:cNvSpPr>
          <p:nvPr>
            <p:ph type="body" idx="1"/>
          </p:nvPr>
        </p:nvSpPr>
        <p:spPr>
          <a:xfrm>
            <a:off x="609600" y="1500110"/>
            <a:ext cx="10984424" cy="48981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</a:p>
          <a:p>
            <a:pPr lvl="8"/>
            <a:endParaRPr lang="en-US" dirty="0" smtClean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11075667" y="70008"/>
            <a:ext cx="79022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700" b="1" dirty="0" smtClean="0">
                <a:solidFill>
                  <a:prstClr val="white"/>
                </a:solidFill>
                <a:cs typeface="Arial" pitchFamily="34" charset="0"/>
              </a:rPr>
              <a:t>|  </a:t>
            </a:r>
            <a:fld id="{0458CB15-4049-3E44-A91F-E9E0F94EC727}" type="slidenum">
              <a:rPr lang="en-US" sz="700" b="1" smtClean="0">
                <a:solidFill>
                  <a:prstClr val="white"/>
                </a:solidFill>
                <a:cs typeface="Arial" pitchFamily="34" charset="0"/>
              </a:rPr>
              <a:pPr algn="r"/>
              <a:t>‹#›</a:t>
            </a:fld>
            <a:endParaRPr lang="en-US" sz="700" b="1" dirty="0" err="1" smtClean="0">
              <a:solidFill>
                <a:prstClr val="white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2112376"/>
      </p:ext>
    </p:extLst>
  </p:cSld>
  <p:clrMap bg1="lt1" tx1="dk1" bg2="lt2" tx2="dk2" accent1="accent1" accent2="accent2" accent3="accent3" accent4="accent4" accent5="accent5" accent6="accent6" hlink="hlink" folHlink="folHlink"/>
  <p:hf hdr="0"/>
  <p:txStyles>
    <p:titleStyle>
      <a:lvl1pPr algn="l" defTabSz="457200" rtl="0" eaLnBrk="1" latinLnBrk="0" hangingPunct="1">
        <a:spcBef>
          <a:spcPct val="0"/>
        </a:spcBef>
        <a:buNone/>
        <a:defRPr sz="2400" b="1" i="0" kern="1200">
          <a:solidFill>
            <a:schemeClr val="accent1"/>
          </a:solidFill>
          <a:latin typeface="Arial Bold"/>
          <a:ea typeface="+mj-ea"/>
          <a:cs typeface="Arial Bold"/>
        </a:defRPr>
      </a:lvl1pPr>
    </p:titleStyle>
    <p:bodyStyle>
      <a:lvl1pPr marL="342900" indent="-256032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rgbClr val="53565A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SzPct val="80000"/>
        <a:buFont typeface="Arial" pitchFamily="34" charset="0"/>
        <a:buChar char="-"/>
        <a:defRPr sz="1800" kern="1200">
          <a:solidFill>
            <a:srgbClr val="53565A"/>
          </a:solidFill>
          <a:latin typeface="Arial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SzPct val="90000"/>
        <a:buFont typeface="Courier New" pitchFamily="49" charset="0"/>
        <a:buChar char="o"/>
        <a:defRPr sz="1600" kern="1200">
          <a:solidFill>
            <a:srgbClr val="53565A"/>
          </a:solidFill>
          <a:latin typeface="Arial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SzPct val="90000"/>
        <a:buFont typeface="Courier New"/>
        <a:buChar char="o"/>
        <a:defRPr sz="1600" kern="1200">
          <a:solidFill>
            <a:srgbClr val="53565A"/>
          </a:solidFill>
          <a:latin typeface="Arial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SzPct val="90000"/>
        <a:buFont typeface="Courier New"/>
        <a:buChar char="o"/>
        <a:defRPr sz="1600" kern="1200">
          <a:solidFill>
            <a:srgbClr val="53565A"/>
          </a:solidFill>
          <a:latin typeface="Arial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SzPct val="90000"/>
        <a:buFont typeface="Courier New"/>
        <a:buChar char="o"/>
        <a:defRPr sz="1600" kern="1200">
          <a:solidFill>
            <a:srgbClr val="53565A"/>
          </a:solidFill>
          <a:latin typeface="Arial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SzPct val="90000"/>
        <a:buFont typeface="Courier New"/>
        <a:buChar char="o"/>
        <a:defRPr sz="1600" kern="1200">
          <a:solidFill>
            <a:srgbClr val="53565A"/>
          </a:solidFill>
          <a:latin typeface="Arial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SzPct val="90000"/>
        <a:buFont typeface="Courier New"/>
        <a:buChar char="o"/>
        <a:defRPr sz="1600" kern="1200">
          <a:solidFill>
            <a:srgbClr val="53565A"/>
          </a:solidFill>
          <a:latin typeface="Arial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SzPct val="90000"/>
        <a:buFont typeface="Courier New"/>
        <a:buChar char="o"/>
        <a:defRPr sz="1600" kern="1200">
          <a:solidFill>
            <a:srgbClr val="53565A"/>
          </a:solidFill>
          <a:latin typeface="Arial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eader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375646"/>
          </a:xfrm>
          <a:prstGeom prst="rect">
            <a:avLst/>
          </a:prstGeom>
        </p:spPr>
      </p:pic>
      <p:sp>
        <p:nvSpPr>
          <p:cNvPr id="13" name="Title Placeholder 1"/>
          <p:cNvSpPr>
            <a:spLocks noGrp="1"/>
          </p:cNvSpPr>
          <p:nvPr>
            <p:ph type="title"/>
          </p:nvPr>
        </p:nvSpPr>
        <p:spPr>
          <a:xfrm>
            <a:off x="609600" y="705205"/>
            <a:ext cx="10984425" cy="4186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 smtClean="0"/>
              <a:t>Title of Slide</a:t>
            </a:r>
            <a:endParaRPr lang="en-US" dirty="0"/>
          </a:p>
        </p:txBody>
      </p:sp>
      <p:sp>
        <p:nvSpPr>
          <p:cNvPr id="14" name="Text Placeholder 8"/>
          <p:cNvSpPr>
            <a:spLocks noGrp="1"/>
          </p:cNvSpPr>
          <p:nvPr>
            <p:ph type="body" idx="1"/>
          </p:nvPr>
        </p:nvSpPr>
        <p:spPr>
          <a:xfrm>
            <a:off x="609600" y="1500110"/>
            <a:ext cx="10984424" cy="48981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</a:p>
          <a:p>
            <a:pPr lvl="8"/>
            <a:endParaRPr lang="en-US" dirty="0" smtClean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11075667" y="70008"/>
            <a:ext cx="79022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700" b="1" dirty="0" smtClean="0">
                <a:solidFill>
                  <a:prstClr val="white"/>
                </a:solidFill>
                <a:cs typeface="Arial" pitchFamily="34" charset="0"/>
              </a:rPr>
              <a:t>|  </a:t>
            </a:r>
            <a:fld id="{0458CB15-4049-3E44-A91F-E9E0F94EC727}" type="slidenum">
              <a:rPr lang="en-US" sz="700" b="1" smtClean="0">
                <a:solidFill>
                  <a:prstClr val="white"/>
                </a:solidFill>
                <a:cs typeface="Arial" pitchFamily="34" charset="0"/>
              </a:rPr>
              <a:pPr algn="r"/>
              <a:t>‹#›</a:t>
            </a:fld>
            <a:endParaRPr lang="en-US" sz="700" b="1" dirty="0" err="1" smtClean="0">
              <a:solidFill>
                <a:prstClr val="white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1581100"/>
      </p:ext>
    </p:extLst>
  </p:cSld>
  <p:clrMap bg1="lt1" tx1="dk1" bg2="lt2" tx2="dk2" accent1="accent1" accent2="accent2" accent3="accent3" accent4="accent4" accent5="accent5" accent6="accent6" hlink="hlink" folHlink="folHlink"/>
  <p:hf hdr="0"/>
  <p:txStyles>
    <p:titleStyle>
      <a:lvl1pPr algn="l" defTabSz="457200" rtl="0" eaLnBrk="1" latinLnBrk="0" hangingPunct="1">
        <a:spcBef>
          <a:spcPct val="0"/>
        </a:spcBef>
        <a:buNone/>
        <a:defRPr sz="2400" b="1" i="0" kern="1200">
          <a:solidFill>
            <a:schemeClr val="accent1"/>
          </a:solidFill>
          <a:latin typeface="Arial Bold"/>
          <a:ea typeface="+mj-ea"/>
          <a:cs typeface="Arial Bold"/>
        </a:defRPr>
      </a:lvl1pPr>
    </p:titleStyle>
    <p:bodyStyle>
      <a:lvl1pPr marL="342900" indent="-256032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rgbClr val="53565A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SzPct val="80000"/>
        <a:buFont typeface="Arial" pitchFamily="34" charset="0"/>
        <a:buChar char="-"/>
        <a:defRPr sz="1800" kern="1200">
          <a:solidFill>
            <a:srgbClr val="53565A"/>
          </a:solidFill>
          <a:latin typeface="Arial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SzPct val="90000"/>
        <a:buFont typeface="Courier New" pitchFamily="49" charset="0"/>
        <a:buChar char="o"/>
        <a:defRPr sz="1600" kern="1200">
          <a:solidFill>
            <a:srgbClr val="53565A"/>
          </a:solidFill>
          <a:latin typeface="Arial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SzPct val="90000"/>
        <a:buFont typeface="Courier New"/>
        <a:buChar char="o"/>
        <a:defRPr sz="1600" kern="1200">
          <a:solidFill>
            <a:srgbClr val="53565A"/>
          </a:solidFill>
          <a:latin typeface="Arial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SzPct val="90000"/>
        <a:buFont typeface="Courier New"/>
        <a:buChar char="o"/>
        <a:defRPr sz="1600" kern="1200">
          <a:solidFill>
            <a:srgbClr val="53565A"/>
          </a:solidFill>
          <a:latin typeface="Arial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SzPct val="90000"/>
        <a:buFont typeface="Courier New"/>
        <a:buChar char="o"/>
        <a:defRPr sz="1600" kern="1200">
          <a:solidFill>
            <a:srgbClr val="53565A"/>
          </a:solidFill>
          <a:latin typeface="Arial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SzPct val="90000"/>
        <a:buFont typeface="Courier New"/>
        <a:buChar char="o"/>
        <a:defRPr sz="1600" kern="1200">
          <a:solidFill>
            <a:srgbClr val="53565A"/>
          </a:solidFill>
          <a:latin typeface="Arial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SzPct val="90000"/>
        <a:buFont typeface="Courier New"/>
        <a:buChar char="o"/>
        <a:defRPr sz="1600" kern="1200">
          <a:solidFill>
            <a:srgbClr val="53565A"/>
          </a:solidFill>
          <a:latin typeface="Arial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SzPct val="90000"/>
        <a:buFont typeface="Courier New"/>
        <a:buChar char="o"/>
        <a:defRPr sz="1600" kern="1200">
          <a:solidFill>
            <a:srgbClr val="53565A"/>
          </a:solidFill>
          <a:latin typeface="Arial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eader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375646"/>
          </a:xfrm>
          <a:prstGeom prst="rect">
            <a:avLst/>
          </a:prstGeom>
        </p:spPr>
      </p:pic>
      <p:sp>
        <p:nvSpPr>
          <p:cNvPr id="13" name="Title Placeholder 1"/>
          <p:cNvSpPr>
            <a:spLocks noGrp="1"/>
          </p:cNvSpPr>
          <p:nvPr>
            <p:ph type="title"/>
          </p:nvPr>
        </p:nvSpPr>
        <p:spPr>
          <a:xfrm>
            <a:off x="609600" y="705205"/>
            <a:ext cx="10984425" cy="4186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 smtClean="0"/>
              <a:t>Title of Slide</a:t>
            </a:r>
            <a:endParaRPr lang="en-US" dirty="0"/>
          </a:p>
        </p:txBody>
      </p:sp>
      <p:sp>
        <p:nvSpPr>
          <p:cNvPr id="14" name="Text Placeholder 8"/>
          <p:cNvSpPr>
            <a:spLocks noGrp="1"/>
          </p:cNvSpPr>
          <p:nvPr>
            <p:ph type="body" idx="1"/>
          </p:nvPr>
        </p:nvSpPr>
        <p:spPr>
          <a:xfrm>
            <a:off x="609600" y="1500110"/>
            <a:ext cx="10984424" cy="48981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</a:p>
          <a:p>
            <a:pPr lvl="8"/>
            <a:endParaRPr lang="en-US" dirty="0" smtClean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11075667" y="70008"/>
            <a:ext cx="79022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700" b="1" dirty="0" smtClean="0">
                <a:solidFill>
                  <a:prstClr val="white"/>
                </a:solidFill>
                <a:cs typeface="Arial" pitchFamily="34" charset="0"/>
              </a:rPr>
              <a:t>|  </a:t>
            </a:r>
            <a:fld id="{0458CB15-4049-3E44-A91F-E9E0F94EC727}" type="slidenum">
              <a:rPr lang="en-US" sz="700" b="1" smtClean="0">
                <a:solidFill>
                  <a:prstClr val="white"/>
                </a:solidFill>
                <a:cs typeface="Arial" pitchFamily="34" charset="0"/>
              </a:rPr>
              <a:pPr algn="r"/>
              <a:t>‹#›</a:t>
            </a:fld>
            <a:endParaRPr lang="en-US" sz="700" b="1" dirty="0" err="1" smtClean="0">
              <a:solidFill>
                <a:prstClr val="white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92832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2400" b="1" i="0" kern="1200">
          <a:solidFill>
            <a:schemeClr val="accent1"/>
          </a:solidFill>
          <a:latin typeface="Arial Bold"/>
          <a:ea typeface="+mj-ea"/>
          <a:cs typeface="Arial Bold"/>
        </a:defRPr>
      </a:lvl1pPr>
    </p:titleStyle>
    <p:bodyStyle>
      <a:lvl1pPr marL="342900" indent="-256032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rgbClr val="53565A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SzPct val="80000"/>
        <a:buFont typeface="Arial" pitchFamily="34" charset="0"/>
        <a:buChar char="-"/>
        <a:defRPr sz="1800" kern="1200">
          <a:solidFill>
            <a:srgbClr val="53565A"/>
          </a:solidFill>
          <a:latin typeface="Arial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SzPct val="90000"/>
        <a:buFont typeface="Courier New" pitchFamily="49" charset="0"/>
        <a:buChar char="o"/>
        <a:defRPr sz="1600" kern="1200">
          <a:solidFill>
            <a:srgbClr val="53565A"/>
          </a:solidFill>
          <a:latin typeface="Arial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SzPct val="90000"/>
        <a:buFont typeface="Courier New"/>
        <a:buChar char="o"/>
        <a:defRPr sz="1600" kern="1200">
          <a:solidFill>
            <a:srgbClr val="53565A"/>
          </a:solidFill>
          <a:latin typeface="Arial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SzPct val="90000"/>
        <a:buFont typeface="Courier New"/>
        <a:buChar char="o"/>
        <a:defRPr sz="1600" kern="1200">
          <a:solidFill>
            <a:srgbClr val="53565A"/>
          </a:solidFill>
          <a:latin typeface="Arial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SzPct val="90000"/>
        <a:buFont typeface="Courier New"/>
        <a:buChar char="o"/>
        <a:defRPr sz="1600" kern="1200">
          <a:solidFill>
            <a:srgbClr val="53565A"/>
          </a:solidFill>
          <a:latin typeface="Arial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SzPct val="90000"/>
        <a:buFont typeface="Courier New"/>
        <a:buChar char="o"/>
        <a:defRPr sz="1600" kern="1200">
          <a:solidFill>
            <a:srgbClr val="53565A"/>
          </a:solidFill>
          <a:latin typeface="Arial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SzPct val="90000"/>
        <a:buFont typeface="Courier New"/>
        <a:buChar char="o"/>
        <a:defRPr sz="1600" kern="1200">
          <a:solidFill>
            <a:srgbClr val="53565A"/>
          </a:solidFill>
          <a:latin typeface="Arial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SzPct val="90000"/>
        <a:buFont typeface="Courier New"/>
        <a:buChar char="o"/>
        <a:defRPr sz="1600" kern="1200">
          <a:solidFill>
            <a:srgbClr val="53565A"/>
          </a:solidFill>
          <a:latin typeface="Arial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Relationship Id="rId3" Type="http://schemas.openxmlformats.org/officeDocument/2006/relationships/hyperlink" Target="http://cpsievert.github.io/projects/615/xkcd/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cs231n.stanford.edu/" TargetMode="External"/><Relationship Id="rId4" Type="http://schemas.openxmlformats.org/officeDocument/2006/relationships/hyperlink" Target="http://cs.stanford.edu/people/karpathy/convnetjs/" TargetMode="External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arxiv.org/pdf/1301.3781.pdf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hyperlink" Target="https://papers.nips.cc/paper/5021-distributed-representations-of-words-and-phrases-and-their-compositionality.pdf" TargetMode="External"/><Relationship Id="rId5" Type="http://schemas.openxmlformats.org/officeDocument/2006/relationships/hyperlink" Target="http://msr-waypoint.com/en-us/um/people/gzweig/Pubs/NAACL2013Regularities.pdf" TargetMode="External"/><Relationship Id="rId6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Relationship Id="rId3" Type="http://schemas.openxmlformats.org/officeDocument/2006/relationships/hyperlink" Target="https://github.com/stanfordnlp/GloVe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hyperlink" Target="https://xkcd.com/856/" TargetMode="External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hyperlink" Target="https://docs.google.com/presentation/d/1S5Cizi9LFQ7l0bMYtY7gASvOPqxNsQk0-NuP5KWAl-4/pub" TargetMode="External"/><Relationship Id="rId5" Type="http://schemas.openxmlformats.org/officeDocument/2006/relationships/hyperlink" Target="http://www.clker.com/" TargetMode="External"/><Relationship Id="rId6" Type="http://schemas.openxmlformats.org/officeDocument/2006/relationships/hyperlink" Target="https://www.wikipedia.org/" TargetMode="External"/><Relationship Id="rId7" Type="http://schemas.openxmlformats.org/officeDocument/2006/relationships/image" Target="../media/image20.jpeg"/><Relationship Id="rId8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609.08359.pdf" TargetMode="External"/><Relationship Id="rId4" Type="http://schemas.openxmlformats.org/officeDocument/2006/relationships/hyperlink" Target="https://en.wikipedia.org/wiki/T-distributed_stochastic_neighbor_embedding" TargetMode="External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6.png"/><Relationship Id="rId3" Type="http://schemas.openxmlformats.org/officeDocument/2006/relationships/hyperlink" Target="https://github.com/bradleypallen/keras-emoji-embeddings" TargetMode="Externa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Death_Star" TargetMode="External"/><Relationship Id="rId4" Type="http://schemas.openxmlformats.org/officeDocument/2006/relationships/hyperlink" Target="https://clipartfest.com/download/96e1647287539546d10216ab30ffcbda2460067d.html" TargetMode="External"/><Relationship Id="rId5" Type="http://schemas.openxmlformats.org/officeDocument/2006/relationships/image" Target="../media/image27.jpeg"/><Relationship Id="rId6" Type="http://schemas.openxmlformats.org/officeDocument/2006/relationships/image" Target="../media/image28.png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hyperlink" Target="http://yifanhu.net/PUB/cf.pdf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hyperlink" Target="http://blog.christianperone.com/2013/09/machine-learning-cosine-similarity-for-vector-space-models-part-iii/" TargetMode="External"/><Relationship Id="rId5" Type="http://schemas.openxmlformats.org/officeDocument/2006/relationships/image" Target="../media/image6.tiff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jpeg"/><Relationship Id="rId3" Type="http://schemas.openxmlformats.org/officeDocument/2006/relationships/hyperlink" Target="https://www.flickr.com/photos/surrealmuse/4757004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fastml.com/bayesian-machine-learning/" TargetMode="External"/><Relationship Id="rId3" Type="http://schemas.openxmlformats.org/officeDocument/2006/relationships/hyperlink" Target="http://cs.stanford.edu/~ppasupat/a9online/1140.htm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en-US" dirty="0"/>
              <a:t>An NLP Primer for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Library Technologists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en-US" sz="2800" cap="none" dirty="0" smtClean="0"/>
              <a:t>Corey A Harper – </a:t>
            </a:r>
            <a:r>
              <a:rPr lang="en-US" sz="2800" dirty="0" smtClean="0"/>
              <a:t>@</a:t>
            </a:r>
            <a:r>
              <a:rPr lang="en-US" sz="2800" dirty="0" err="1" smtClean="0"/>
              <a:t>chrpr</a:t>
            </a:r>
            <a:r>
              <a:rPr lang="en-US" sz="2800" cap="none" dirty="0"/>
              <a:t/>
            </a:r>
            <a:br>
              <a:rPr lang="en-US" sz="2800" cap="none" dirty="0"/>
            </a:br>
            <a:r>
              <a:rPr lang="en-US" sz="2800" cap="none" dirty="0" smtClean="0"/>
              <a:t>Presented at code4lib 2017</a:t>
            </a:r>
            <a:br>
              <a:rPr lang="en-US" sz="2800" cap="none" dirty="0" smtClean="0"/>
            </a:br>
            <a:r>
              <a:rPr lang="en-US" sz="2800" cap="none" dirty="0" smtClean="0"/>
              <a:t>Los Angeles – March 8, 2017</a:t>
            </a:r>
          </a:p>
        </p:txBody>
      </p:sp>
    </p:spTree>
    <p:extLst>
      <p:ext uri="{BB962C8B-B14F-4D97-AF65-F5344CB8AC3E}">
        <p14:creationId xmlns:p14="http://schemas.microsoft.com/office/powerpoint/2010/main" val="1260115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March 8, 2017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Harper - NLP @ c4l 2017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10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284" y="386760"/>
            <a:ext cx="4086225" cy="54483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441283" y="2202969"/>
            <a:ext cx="3607911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Red = Romance (.29)</a:t>
            </a:r>
          </a:p>
          <a:p>
            <a:r>
              <a:rPr lang="en-US" sz="2800" dirty="0" smtClean="0"/>
              <a:t>Blue = Sarcasm (.29)</a:t>
            </a:r>
          </a:p>
          <a:p>
            <a:r>
              <a:rPr lang="en-US" sz="2800" dirty="0" smtClean="0"/>
              <a:t>Black = Math (.24)</a:t>
            </a:r>
          </a:p>
          <a:p>
            <a:r>
              <a:rPr lang="en-US" sz="2800" dirty="0" smtClean="0"/>
              <a:t>Green = Language (.18)</a:t>
            </a:r>
            <a:endParaRPr lang="en-US" sz="2800" dirty="0"/>
          </a:p>
        </p:txBody>
      </p:sp>
      <p:sp>
        <p:nvSpPr>
          <p:cNvPr id="11" name="TextBox 10"/>
          <p:cNvSpPr txBox="1"/>
          <p:nvPr/>
        </p:nvSpPr>
        <p:spPr>
          <a:xfrm>
            <a:off x="10710969" y="916656"/>
            <a:ext cx="461665" cy="4217052"/>
          </a:xfrm>
          <a:prstGeom prst="rect">
            <a:avLst/>
          </a:prstGeom>
          <a:noFill/>
        </p:spPr>
        <p:txBody>
          <a:bodyPr vert="vert" wrap="none" rtlCol="0">
            <a:spAutoFit/>
          </a:bodyPr>
          <a:lstStyle/>
          <a:p>
            <a:r>
              <a:rPr lang="en-US" dirty="0">
                <a:hlinkClick r:id="rId3"/>
              </a:rPr>
              <a:t>http://cpsievert.github.io/projects/615/xkcd</a:t>
            </a:r>
            <a:r>
              <a:rPr lang="en-US" dirty="0" smtClean="0">
                <a:hlinkClick r:id="rId3"/>
              </a:rPr>
              <a:t>/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565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393 DPLA Kittens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March 8, 2017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Harper - NLP @ c4l 2017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11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6558" y="1918573"/>
            <a:ext cx="7998883" cy="4317635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 flipV="1">
            <a:off x="1320800" y="5672667"/>
            <a:ext cx="1642533" cy="1693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4790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March 8, 2017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Harper - NLP @ c4l 2017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12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13440" t="7108" r="10039" b="72496"/>
          <a:stretch/>
        </p:blipFill>
        <p:spPr>
          <a:xfrm>
            <a:off x="0" y="1168398"/>
            <a:ext cx="12122599" cy="174413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13795" t="78018" r="5694" b="3591"/>
          <a:stretch/>
        </p:blipFill>
        <p:spPr>
          <a:xfrm>
            <a:off x="0" y="3557067"/>
            <a:ext cx="12214101" cy="1505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373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March 8, 2017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Harper - NLP @ c4l 2017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6379" y="0"/>
            <a:ext cx="8728796" cy="6217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23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Deep </a:t>
            </a:r>
            <a:r>
              <a:rPr lang="en-US" dirty="0" smtClean="0"/>
              <a:t>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In and out of style for decades. </a:t>
            </a:r>
          </a:p>
          <a:p>
            <a:pPr lvl="1"/>
            <a:r>
              <a:rPr lang="en-US" sz="2800" dirty="0" smtClean="0"/>
              <a:t>3rd, maybe 4th, “Summer of Neural Networks”</a:t>
            </a:r>
          </a:p>
          <a:p>
            <a:r>
              <a:rPr lang="en-US" sz="3200" dirty="0" smtClean="0"/>
              <a:t>Many different types</a:t>
            </a:r>
          </a:p>
          <a:p>
            <a:r>
              <a:rPr lang="en-US" sz="3200" dirty="0" smtClean="0"/>
              <a:t>Convolutional Neural Networks:</a:t>
            </a:r>
          </a:p>
          <a:p>
            <a:pPr lvl="1"/>
            <a:r>
              <a:rPr lang="en-US" sz="3000" dirty="0" smtClean="0"/>
              <a:t>Only pass values </a:t>
            </a:r>
            <a:r>
              <a:rPr lang="en-US" sz="3000" i="1" dirty="0" smtClean="0"/>
              <a:t>forward</a:t>
            </a:r>
            <a:endParaRPr lang="en-US" sz="3000" dirty="0" smtClean="0"/>
          </a:p>
          <a:p>
            <a:pPr lvl="1"/>
            <a:r>
              <a:rPr lang="en-US" sz="3000" dirty="0" smtClean="0"/>
              <a:t>Great results for machine </a:t>
            </a:r>
            <a:r>
              <a:rPr lang="en-US" sz="3000" dirty="0"/>
              <a:t>v</a:t>
            </a:r>
            <a:r>
              <a:rPr lang="en-US" sz="3000" dirty="0" smtClean="0"/>
              <a:t>ision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March 8, 2017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Harper - NLP @ c4l 2017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9700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March 8, 2017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Harper - NLP @ c4l 2017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050" y="831850"/>
            <a:ext cx="11899900" cy="51943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22684" y="80490"/>
            <a:ext cx="59661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Source: </a:t>
            </a:r>
            <a:r>
              <a:rPr lang="en-US" dirty="0">
                <a:hlinkClick r:id="rId3"/>
              </a:rPr>
              <a:t>http://cs231n.stanford.edu/</a:t>
            </a:r>
            <a:r>
              <a:rPr lang="en-US" dirty="0"/>
              <a:t> </a:t>
            </a:r>
          </a:p>
          <a:p>
            <a:r>
              <a:rPr lang="en-US" dirty="0" smtClean="0"/>
              <a:t>Information: </a:t>
            </a:r>
            <a:r>
              <a:rPr lang="en-US" dirty="0" smtClean="0">
                <a:hlinkClick r:id="rId4"/>
              </a:rPr>
              <a:t>http</a:t>
            </a:r>
            <a:r>
              <a:rPr lang="en-US" dirty="0">
                <a:hlinkClick r:id="rId4"/>
              </a:rPr>
              <a:t>://cs.stanford.edu/people/karpathy/convnetjs</a:t>
            </a:r>
            <a:r>
              <a:rPr lang="en-US" dirty="0" smtClean="0">
                <a:hlinkClick r:id="rId4"/>
              </a:rPr>
              <a:t>/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2475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Word2vec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Applying Neural Networks (specifically Feed Forward and Recurrent Nets) to NLP</a:t>
            </a:r>
            <a:endParaRPr lang="en-US" sz="3000" dirty="0" smtClean="0"/>
          </a:p>
          <a:p>
            <a:r>
              <a:rPr lang="en-US" sz="3000" dirty="0" smtClean="0"/>
              <a:t>Continuous Bag of Words (CBOW)</a:t>
            </a:r>
          </a:p>
          <a:p>
            <a:pPr lvl="1"/>
            <a:r>
              <a:rPr lang="en-US" sz="2800" dirty="0" smtClean="0"/>
              <a:t>Predicting current word based on neighbors</a:t>
            </a:r>
          </a:p>
          <a:p>
            <a:r>
              <a:rPr lang="en-US" sz="3000" dirty="0" smtClean="0"/>
              <a:t>Continuous </a:t>
            </a:r>
            <a:r>
              <a:rPr lang="en-US" sz="3000" dirty="0" err="1" smtClean="0"/>
              <a:t>skipgram</a:t>
            </a:r>
            <a:endParaRPr lang="en-US" sz="3000" dirty="0" smtClean="0"/>
          </a:p>
          <a:p>
            <a:pPr lvl="1"/>
            <a:r>
              <a:rPr lang="en-US" sz="3000" dirty="0" smtClean="0"/>
              <a:t>Predicting context based on current word</a:t>
            </a:r>
          </a:p>
          <a:p>
            <a:endParaRPr lang="en-US" sz="32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March 8, 2017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Harper - NLP @ c4l 2017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16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758922" y="1379320"/>
            <a:ext cx="461665" cy="3353419"/>
          </a:xfrm>
          <a:prstGeom prst="rect">
            <a:avLst/>
          </a:prstGeom>
          <a:noFill/>
        </p:spPr>
        <p:txBody>
          <a:bodyPr vert="vert" wrap="none" rtlCol="0">
            <a:spAutoFit/>
          </a:bodyPr>
          <a:lstStyle/>
          <a:p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arxiv.org/pdf/1301.3781.pdf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4448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Word2vec </a:t>
            </a:r>
            <a:r>
              <a:rPr lang="en-US" dirty="0" smtClean="0"/>
              <a:t>Examples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754551" y="2082120"/>
            <a:ext cx="5390139" cy="3426414"/>
          </a:xfrm>
          <a:prstGeom prst="rect">
            <a:avLst/>
          </a:prstGeom>
        </p:spPr>
      </p:pic>
      <p:pic>
        <p:nvPicPr>
          <p:cNvPr id="10" name="Content Placeholder 9"/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l="4884" r="5269" b="3644"/>
          <a:stretch/>
        </p:blipFill>
        <p:spPr>
          <a:xfrm>
            <a:off x="6842760" y="2082120"/>
            <a:ext cx="2225040" cy="1713207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March 8, 2017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Harper - NLP @ c4l 2017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05861" y="5629292"/>
            <a:ext cx="108776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papers.nips.cc/paper/5021-distributed-representations-of-words-and-phrases-and-their-compositionality.pdf</a:t>
            </a:r>
            <a:r>
              <a:rPr lang="en-US" dirty="0" smtClean="0"/>
              <a:t> </a:t>
            </a:r>
          </a:p>
          <a:p>
            <a:r>
              <a:rPr lang="en-US" dirty="0">
                <a:hlinkClick r:id="rId5"/>
              </a:rPr>
              <a:t>http://</a:t>
            </a:r>
            <a:r>
              <a:rPr lang="en-US" dirty="0" smtClean="0">
                <a:hlinkClick r:id="rId5"/>
              </a:rPr>
              <a:t>msr-waypoint.com/en-us/um/people/gzweig/Pubs/NAACL2013Regularities.pdf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64082" y="3795327"/>
            <a:ext cx="2260600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3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March 8, 2017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Harper - NLP @ c4l 2017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b="11053"/>
          <a:stretch/>
        </p:blipFill>
        <p:spPr>
          <a:xfrm>
            <a:off x="1600200" y="445168"/>
            <a:ext cx="8978425" cy="552254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1124682" y="1412296"/>
            <a:ext cx="461665" cy="3588290"/>
          </a:xfrm>
          <a:prstGeom prst="rect">
            <a:avLst/>
          </a:prstGeom>
        </p:spPr>
        <p:txBody>
          <a:bodyPr vert="vert" wrap="none">
            <a:spAutoFit/>
          </a:bodyPr>
          <a:lstStyle/>
          <a:p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github.com/stanfordnlp/GloVe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7689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IHeartRadio</a:t>
            </a:r>
            <a:r>
              <a:rPr lang="en-US" dirty="0" smtClean="0"/>
              <a:t> Example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685929" y="2269255"/>
            <a:ext cx="6815459" cy="3548454"/>
          </a:xfrm>
        </p:spPr>
        <p:txBody>
          <a:bodyPr>
            <a:normAutofit lnSpcReduction="10000"/>
          </a:bodyPr>
          <a:lstStyle/>
          <a:p>
            <a:r>
              <a:rPr lang="en-US" sz="3200" dirty="0" smtClean="0"/>
              <a:t>Remember earlier matrix factorization</a:t>
            </a:r>
          </a:p>
          <a:p>
            <a:r>
              <a:rPr lang="en-US" sz="3200" dirty="0" smtClean="0"/>
              <a:t>They implemented word2vec on top</a:t>
            </a:r>
          </a:p>
          <a:p>
            <a:r>
              <a:rPr lang="en-US" sz="3200" dirty="0" smtClean="0"/>
              <a:t>Expanded entities to include:</a:t>
            </a:r>
          </a:p>
          <a:p>
            <a:pPr lvl="1"/>
            <a:r>
              <a:rPr lang="en-US" sz="3000" dirty="0" smtClean="0"/>
              <a:t>Genres</a:t>
            </a:r>
          </a:p>
          <a:p>
            <a:pPr lvl="1"/>
            <a:r>
              <a:rPr lang="en-US" sz="3000" dirty="0" smtClean="0"/>
              <a:t>Instruments</a:t>
            </a:r>
          </a:p>
          <a:p>
            <a:pPr lvl="1"/>
            <a:r>
              <a:rPr lang="en-US" sz="3000" dirty="0" smtClean="0"/>
              <a:t>Female/Male vocalists</a:t>
            </a:r>
            <a:endParaRPr lang="en-US" sz="3000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March 8, 2017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Harper - NLP @ c4l 2017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5576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 of contents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2002902"/>
            <a:ext cx="6689409" cy="4023360"/>
          </a:xfrm>
        </p:spPr>
        <p:txBody>
          <a:bodyPr anchor="ctr">
            <a:normAutofit/>
          </a:bodyPr>
          <a:lstStyle/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3200" dirty="0" smtClean="0"/>
              <a:t> Machine Learning Background </a:t>
            </a: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3200" dirty="0"/>
              <a:t> </a:t>
            </a:r>
            <a:r>
              <a:rPr lang="en-US" sz="3200" dirty="0" smtClean="0"/>
              <a:t>Computational Linguistics &amp; NLP</a:t>
            </a: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3200" dirty="0"/>
              <a:t> </a:t>
            </a:r>
            <a:r>
              <a:rPr lang="en-US" sz="3200" dirty="0" smtClean="0"/>
              <a:t>Neural Nets &amp; Vector </a:t>
            </a:r>
            <a:r>
              <a:rPr lang="en-US" sz="3200" dirty="0" err="1" smtClean="0"/>
              <a:t>Embeddings</a:t>
            </a:r>
            <a:endParaRPr lang="en-US" sz="3200" dirty="0" smtClean="0"/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3200" dirty="0" smtClean="0"/>
              <a:t> DPLA Experimentation</a:t>
            </a: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3200" dirty="0"/>
              <a:t> </a:t>
            </a:r>
            <a:r>
              <a:rPr lang="en-US" sz="3200" dirty="0" smtClean="0"/>
              <a:t>Use cases in for code4libbers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980222" y="2463594"/>
            <a:ext cx="3517027" cy="310197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128203" y="5740952"/>
            <a:ext cx="2369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https://xkcd.com/856</a:t>
            </a:r>
            <a:r>
              <a:rPr lang="en-US" dirty="0" smtClean="0">
                <a:hlinkClick r:id="rId4"/>
              </a:rPr>
              <a:t>/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March 8, 2017</a:t>
            </a:r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Harper - NLP @ c4l 2017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5334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March 8, 2017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Harper - NLP @ c4l 2017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20</a:t>
            </a:fld>
            <a:endParaRPr lang="en-US" dirty="0"/>
          </a:p>
        </p:txBody>
      </p:sp>
      <p:sp>
        <p:nvSpPr>
          <p:cNvPr id="9" name="Minus 8"/>
          <p:cNvSpPr/>
          <p:nvPr/>
        </p:nvSpPr>
        <p:spPr>
          <a:xfrm>
            <a:off x="3761680" y="1279492"/>
            <a:ext cx="914400" cy="914400"/>
          </a:xfrm>
          <a:prstGeom prst="mathMinus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8" name="Picture 14" descr="adies Room Clip Ar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2726" y="871722"/>
            <a:ext cx="1764930" cy="1764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ens Room Clip Ar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8418" y="871722"/>
            <a:ext cx="1729940" cy="1729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ross 11"/>
          <p:cNvSpPr/>
          <p:nvPr/>
        </p:nvSpPr>
        <p:spPr>
          <a:xfrm>
            <a:off x="6937743" y="1383833"/>
            <a:ext cx="685756" cy="685800"/>
          </a:xfrm>
          <a:prstGeom prst="plus">
            <a:avLst>
              <a:gd name="adj" fmla="val 36111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Equal 12"/>
          <p:cNvSpPr/>
          <p:nvPr/>
        </p:nvSpPr>
        <p:spPr>
          <a:xfrm>
            <a:off x="10037041" y="1357685"/>
            <a:ext cx="1179081" cy="738096"/>
          </a:xfrm>
          <a:prstGeom prst="mathEqual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84897" y="5455633"/>
            <a:ext cx="11000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Example from</a:t>
            </a:r>
            <a:r>
              <a:rPr lang="en-US" dirty="0"/>
              <a:t>: </a:t>
            </a:r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docs.google.com/presentation/d/1S5Cizi9LFQ7l0bMYtY7gASvOPqxNsQk0-NuP5KWAl-4/pub</a:t>
            </a:r>
            <a:r>
              <a:rPr lang="en-US" dirty="0" smtClean="0"/>
              <a:t> </a:t>
            </a:r>
          </a:p>
          <a:p>
            <a:r>
              <a:rPr lang="en-US" dirty="0" smtClean="0"/>
              <a:t>Images from: </a:t>
            </a:r>
            <a:r>
              <a:rPr lang="en-US" dirty="0">
                <a:hlinkClick r:id="rId5"/>
              </a:rPr>
              <a:t>http://</a:t>
            </a:r>
            <a:r>
              <a:rPr lang="en-US" dirty="0" smtClean="0">
                <a:hlinkClick r:id="rId5"/>
              </a:rPr>
              <a:t>www.clker.com</a:t>
            </a:r>
            <a:r>
              <a:rPr lang="en-US" dirty="0" smtClean="0"/>
              <a:t> </a:t>
            </a:r>
            <a:r>
              <a:rPr lang="en-US" dirty="0"/>
              <a:t>&amp; </a:t>
            </a:r>
            <a:r>
              <a:rPr lang="en-US" dirty="0">
                <a:hlinkClick r:id="rId6"/>
              </a:rPr>
              <a:t>https://www.wikipedia.org</a:t>
            </a:r>
            <a:r>
              <a:rPr lang="en-US" dirty="0" smtClean="0">
                <a:hlinkClick r:id="rId6"/>
              </a:rPr>
              <a:t>/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1042" name="Picture 18" descr="urt Cobain (foreground) and Krist Novoselic live at the 1992 MTV Video Musi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159" y="623175"/>
            <a:ext cx="2362200" cy="2227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ole at Public Assembly, Brooklyn, Closeup 2012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6999" y="2939990"/>
            <a:ext cx="2476500" cy="1847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337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DPLA </a:t>
            </a:r>
            <a:r>
              <a:rPr lang="en-US" dirty="0" smtClean="0"/>
              <a:t>Vectors </a:t>
            </a:r>
            <a:r>
              <a:rPr lang="en-US" dirty="0" smtClean="0"/>
              <a:t>&amp; </a:t>
            </a:r>
            <a:r>
              <a:rPr lang="en-US" dirty="0" smtClean="0"/>
              <a:t>Twitter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 smtClean="0"/>
              <a:t>“Will conclude with </a:t>
            </a:r>
            <a:r>
              <a:rPr lang="en-US" sz="3200" dirty="0"/>
              <a:t>a demonstration of </a:t>
            </a:r>
            <a:r>
              <a:rPr lang="en-US" sz="3200" dirty="0">
                <a:solidFill>
                  <a:srgbClr val="FF0000"/>
                </a:solidFill>
              </a:rPr>
              <a:t>attempts</a:t>
            </a:r>
            <a:r>
              <a:rPr lang="en-US" sz="3200" dirty="0"/>
              <a:t> to use Twitter profiles and recent tweets to build a search vector for querying DPLA according to vector cosine similarity and nearest neighbor algorithms</a:t>
            </a:r>
            <a:r>
              <a:rPr lang="en-US" sz="3200" dirty="0" smtClean="0"/>
              <a:t>.”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March 8, 2017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Harper - NLP @ c4l 2017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5730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smtClean="0"/>
              <a:t>Failed</a:t>
            </a:r>
            <a:r>
              <a:rPr lang="en-US" smtClean="0"/>
              <a:t> </a:t>
            </a:r>
            <a:r>
              <a:rPr lang="en-US" smtClean="0"/>
              <a:t>Attempts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3200" dirty="0" smtClean="0"/>
              <a:t>Still not working</a:t>
            </a:r>
          </a:p>
          <a:p>
            <a:r>
              <a:rPr lang="en-US" sz="3200" dirty="0" smtClean="0"/>
              <a:t>Various vectors tried:</a:t>
            </a:r>
          </a:p>
          <a:p>
            <a:pPr lvl="1"/>
            <a:r>
              <a:rPr lang="en-US" sz="3000" dirty="0" err="1" smtClean="0"/>
              <a:t>Gensim</a:t>
            </a:r>
            <a:r>
              <a:rPr lang="en-US" sz="3000" dirty="0" smtClean="0"/>
              <a:t> Doc2vec (Skip Thoughts)</a:t>
            </a:r>
          </a:p>
          <a:p>
            <a:pPr lvl="1"/>
            <a:r>
              <a:rPr lang="en-US" sz="3000" dirty="0" err="1" smtClean="0"/>
              <a:t>GLoVe</a:t>
            </a:r>
            <a:r>
              <a:rPr lang="en-US" sz="3000" dirty="0" smtClean="0"/>
              <a:t> with Global Vectors</a:t>
            </a:r>
          </a:p>
          <a:p>
            <a:pPr lvl="1"/>
            <a:r>
              <a:rPr lang="en-US" sz="3000" dirty="0" err="1" smtClean="0"/>
              <a:t>GLoVe</a:t>
            </a:r>
            <a:r>
              <a:rPr lang="en-US" sz="3000" dirty="0" smtClean="0"/>
              <a:t> w/ DPLA specific vectors</a:t>
            </a:r>
          </a:p>
          <a:p>
            <a:r>
              <a:rPr lang="en-US" sz="3200" dirty="0"/>
              <a:t>C</a:t>
            </a:r>
            <a:r>
              <a:rPr lang="en-US" sz="3200" dirty="0" smtClean="0"/>
              <a:t>ode and data if others want to play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March 8, 2017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Harper - NLP @ c4l 2017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739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March 8, 2017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Harper - NLP @ c4l 2017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23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041" y="0"/>
            <a:ext cx="109959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438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March 8, 2017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Harper - NLP @ c4l 2017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b="12754"/>
          <a:stretch/>
        </p:blipFill>
        <p:spPr>
          <a:xfrm>
            <a:off x="2097407" y="234563"/>
            <a:ext cx="8116455" cy="5983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490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March 8, 2017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Harper - NLP @ c4l 2017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25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b="4767"/>
          <a:stretch/>
        </p:blipFill>
        <p:spPr>
          <a:xfrm>
            <a:off x="2175223" y="185210"/>
            <a:ext cx="7995123" cy="5877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026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March 8, 2017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Harper - NLP @ c4l 2017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26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00" y="317500"/>
            <a:ext cx="10922000" cy="65405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1641924" y="1694582"/>
            <a:ext cx="461665" cy="3468835"/>
          </a:xfrm>
          <a:prstGeom prst="rect">
            <a:avLst/>
          </a:prstGeom>
          <a:noFill/>
        </p:spPr>
        <p:txBody>
          <a:bodyPr vert="vert" wrap="none" rtlCol="0">
            <a:spAutoFit/>
          </a:bodyPr>
          <a:lstStyle/>
          <a:p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arxiv.org/pdf/1609.08359.pdf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2470328" y="-91589"/>
            <a:ext cx="7251344" cy="369332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en.wikipedia.org/wiki/T-distributed_stochastic_neighbor_embedding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6222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Comparable t-SNE from a </a:t>
            </a:r>
            <a:r>
              <a:rPr lang="en-US" sz="3200" dirty="0" err="1" smtClean="0"/>
              <a:t>Keras</a:t>
            </a:r>
            <a:r>
              <a:rPr lang="en-US" sz="3200" dirty="0" smtClean="0"/>
              <a:t>-based implementation</a:t>
            </a:r>
            <a:endParaRPr lang="en-US" sz="3200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29547" y="1500188"/>
            <a:ext cx="6944019" cy="4897437"/>
          </a:xfrm>
          <a:prstGeom prst="rect">
            <a:avLst/>
          </a:prstGeom>
        </p:spPr>
      </p:pic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264799" y="6397625"/>
            <a:ext cx="8896351" cy="227013"/>
          </a:xfrm>
        </p:spPr>
        <p:txBody>
          <a:bodyPr/>
          <a:lstStyle/>
          <a:p>
            <a:r>
              <a:rPr lang="en-US" sz="1800" dirty="0">
                <a:hlinkClick r:id="rId3"/>
              </a:rPr>
              <a:t>https://</a:t>
            </a:r>
            <a:r>
              <a:rPr lang="en-US" sz="1800" dirty="0" smtClean="0">
                <a:hlinkClick r:id="rId3"/>
              </a:rPr>
              <a:t>github.com/bradleypallen/keras-emoji-embeddings</a:t>
            </a:r>
            <a:r>
              <a:rPr lang="en-US" sz="1800" dirty="0" smtClean="0"/>
              <a:t> 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60486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000" dirty="0" smtClean="0"/>
              <a:t>Natural Language Processing</a:t>
            </a:r>
            <a:endParaRPr lang="en-US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en-US" sz="3200" dirty="0" smtClean="0"/>
              <a:t>In Science, Technology, and Medicine</a:t>
            </a:r>
            <a:endParaRPr lang="en-US" sz="32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42327" y="5574697"/>
            <a:ext cx="5217584" cy="1283303"/>
          </a:xfrm>
        </p:spPr>
        <p:txBody>
          <a:bodyPr>
            <a:noAutofit/>
          </a:bodyPr>
          <a:lstStyle/>
          <a:p>
            <a:r>
              <a:rPr lang="en-US" sz="2400" dirty="0" smtClean="0"/>
              <a:t>Continuing Harper code4lib </a:t>
            </a:r>
            <a:r>
              <a:rPr lang="en-US" sz="2400" dirty="0"/>
              <a:t>2017</a:t>
            </a:r>
            <a:br>
              <a:rPr lang="en-US" sz="2400" dirty="0"/>
            </a:br>
            <a:r>
              <a:rPr lang="en-US" sz="2400" dirty="0" smtClean="0"/>
              <a:t>2017-03-08</a:t>
            </a:r>
            <a:br>
              <a:rPr lang="en-US" sz="2400" dirty="0" smtClean="0"/>
            </a:br>
            <a:r>
              <a:rPr lang="en-US" sz="2400" dirty="0" smtClean="0"/>
              <a:t>@</a:t>
            </a:r>
            <a:r>
              <a:rPr lang="en-US" sz="2400" dirty="0" err="1" smtClean="0"/>
              <a:t>chrpr</a:t>
            </a:r>
            <a:endParaRPr lang="en-US" sz="2400" dirty="0"/>
          </a:p>
          <a:p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09597" y="1146771"/>
            <a:ext cx="5349341" cy="4898146"/>
          </a:xfrm>
        </p:spPr>
        <p:txBody>
          <a:bodyPr>
            <a:normAutofit lnSpcReduction="10000"/>
          </a:bodyPr>
          <a:lstStyle/>
          <a:p>
            <a:pPr>
              <a:buFont typeface="Arial" charset="0"/>
              <a:buChar char="•"/>
            </a:pPr>
            <a:r>
              <a:rPr lang="en-US" sz="3200" dirty="0" smtClean="0"/>
              <a:t>I’ll wait</a:t>
            </a:r>
            <a:r>
              <a:rPr lang="is-IS" sz="3200" dirty="0" smtClean="0"/>
              <a:t>…</a:t>
            </a:r>
            <a:endParaRPr lang="en-US" sz="3200" dirty="0" smtClean="0"/>
          </a:p>
          <a:p>
            <a:pPr>
              <a:buFont typeface="Arial" charset="0"/>
              <a:buChar char="•"/>
            </a:pPr>
            <a:r>
              <a:rPr lang="is-IS" sz="3200" dirty="0" smtClean="0"/>
              <a:t>Okay, back to our content:</a:t>
            </a:r>
          </a:p>
          <a:p>
            <a:pPr>
              <a:buFont typeface="Arial" charset="0"/>
              <a:buChar char="•"/>
            </a:pPr>
            <a:r>
              <a:rPr lang="is-IS" sz="3200" dirty="0" smtClean="0"/>
              <a:t>Knowledge Graph Extraction</a:t>
            </a:r>
          </a:p>
          <a:p>
            <a:pPr lvl="1">
              <a:buFont typeface="Arial" charset="0"/>
              <a:buChar char="•"/>
            </a:pPr>
            <a:r>
              <a:rPr lang="is-IS" sz="3000" dirty="0" smtClean="0"/>
              <a:t>Units &amp; measurement</a:t>
            </a:r>
          </a:p>
          <a:p>
            <a:pPr lvl="1">
              <a:buFont typeface="Arial" charset="0"/>
              <a:buChar char="•"/>
            </a:pPr>
            <a:r>
              <a:rPr lang="is-IS" sz="3000" dirty="0" smtClean="0"/>
              <a:t>Citing sentences</a:t>
            </a:r>
          </a:p>
          <a:p>
            <a:pPr lvl="1">
              <a:buFont typeface="Arial" charset="0"/>
              <a:buChar char="•"/>
            </a:pPr>
            <a:r>
              <a:rPr lang="is-IS" sz="3000" dirty="0" smtClean="0"/>
              <a:t>Protocols and Methods</a:t>
            </a:r>
          </a:p>
          <a:p>
            <a:pPr lvl="1">
              <a:buFont typeface="Arial" charset="0"/>
              <a:buChar char="•"/>
            </a:pPr>
            <a:r>
              <a:rPr lang="is-IS" sz="3000" dirty="0" smtClean="0"/>
              <a:t>Molecular compounds</a:t>
            </a:r>
          </a:p>
          <a:p>
            <a:pPr lvl="1">
              <a:buFont typeface="Arial" charset="0"/>
              <a:buChar char="•"/>
            </a:pPr>
            <a:r>
              <a:rPr lang="is-IS" sz="3000" dirty="0" smtClean="0"/>
              <a:t>Etc.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5862" y="504816"/>
            <a:ext cx="11026151" cy="418645"/>
          </a:xfrm>
        </p:spPr>
        <p:txBody>
          <a:bodyPr/>
          <a:lstStyle/>
          <a:p>
            <a:r>
              <a:rPr lang="en-US" sz="3200" dirty="0" smtClean="0"/>
              <a:t>Get it out of your system now</a:t>
            </a:r>
            <a:r>
              <a:rPr lang="is-IS" sz="3200" dirty="0" smtClean="0"/>
              <a:t>…</a:t>
            </a:r>
            <a:endParaRPr lang="en-US" sz="32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>
          <a:xfrm>
            <a:off x="182907" y="6043783"/>
            <a:ext cx="11552063" cy="548675"/>
          </a:xfrm>
        </p:spPr>
        <p:txBody>
          <a:bodyPr/>
          <a:lstStyle/>
          <a:p>
            <a:r>
              <a:rPr lang="en-US" sz="1800" dirty="0" smtClean="0"/>
              <a:t>Image source: </a:t>
            </a:r>
            <a:r>
              <a:rPr lang="en-US" sz="1800" dirty="0" smtClean="0">
                <a:hlinkClick r:id="rId3"/>
              </a:rPr>
              <a:t>https</a:t>
            </a:r>
            <a:r>
              <a:rPr lang="en-US" sz="1800" dirty="0">
                <a:hlinkClick r:id="rId3"/>
              </a:rPr>
              <a:t>://</a:t>
            </a:r>
            <a:r>
              <a:rPr lang="en-US" sz="1800" dirty="0" smtClean="0">
                <a:hlinkClick r:id="rId3"/>
              </a:rPr>
              <a:t>en.wikipedia.org/wiki/Death_Star</a:t>
            </a:r>
            <a:endParaRPr lang="en-US" sz="1800" dirty="0" smtClean="0"/>
          </a:p>
          <a:p>
            <a:r>
              <a:rPr lang="en-US" sz="1800" dirty="0"/>
              <a:t>With </a:t>
            </a:r>
            <a:r>
              <a:rPr lang="en-US" sz="1800" dirty="0" smtClean="0"/>
              <a:t>elephant </a:t>
            </a:r>
            <a:r>
              <a:rPr lang="en-US" sz="1800" dirty="0"/>
              <a:t>from: </a:t>
            </a:r>
            <a:r>
              <a:rPr lang="en-US" sz="1800" dirty="0">
                <a:hlinkClick r:id="rId4"/>
              </a:rPr>
              <a:t>https://</a:t>
            </a:r>
            <a:r>
              <a:rPr lang="en-US" sz="1800" dirty="0" smtClean="0">
                <a:hlinkClick r:id="rId4"/>
              </a:rPr>
              <a:t>clipartfest.com/download/96e1647287539546d10216ab30ffcbda2460067d.html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pic>
        <p:nvPicPr>
          <p:cNvPr id="1026" name="Picture 2" descr="he second Death Star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4290" y="923461"/>
            <a:ext cx="5310552" cy="5474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mage result for elephant head silhouette transparent background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218"/>
          <a:stretch/>
        </p:blipFill>
        <p:spPr bwMode="auto">
          <a:xfrm>
            <a:off x="9010397" y="2317112"/>
            <a:ext cx="2564445" cy="2687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8019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3500" dirty="0" smtClean="0"/>
              <a:t>Netflix Prize (2009)</a:t>
            </a:r>
          </a:p>
          <a:p>
            <a:pPr lvl="2"/>
            <a:r>
              <a:rPr lang="en-US" sz="3000" dirty="0" smtClean="0"/>
              <a:t>Entirely based on ratings</a:t>
            </a:r>
          </a:p>
          <a:p>
            <a:pPr lvl="2"/>
            <a:r>
              <a:rPr lang="en-US" sz="3000" dirty="0" smtClean="0"/>
              <a:t>Collaborative Filtering</a:t>
            </a:r>
          </a:p>
          <a:p>
            <a:pPr lvl="2"/>
            <a:r>
              <a:rPr lang="en-US" sz="3000" dirty="0" smtClean="0"/>
              <a:t>Matrix Factorization</a:t>
            </a:r>
          </a:p>
          <a:p>
            <a:r>
              <a:rPr lang="en-US" sz="3500" dirty="0" smtClean="0"/>
              <a:t>Classification, clustering, info extraction, summarization, translation, and more</a:t>
            </a:r>
          </a:p>
          <a:p>
            <a:pPr lvl="2"/>
            <a:r>
              <a:rPr lang="en-US" sz="3000" dirty="0" smtClean="0"/>
              <a:t>Importance of </a:t>
            </a:r>
            <a:r>
              <a:rPr lang="en-US" sz="3000" i="1" dirty="0" smtClean="0"/>
              <a:t>Feature Engineering</a:t>
            </a:r>
          </a:p>
          <a:p>
            <a:endParaRPr lang="en-US" sz="3400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March 8, 2017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Harper - NLP @ c4l 2017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506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Use Cases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 smtClean="0"/>
              <a:t>Recommendation </a:t>
            </a:r>
            <a:r>
              <a:rPr lang="en-US" sz="3200" dirty="0"/>
              <a:t>systems </a:t>
            </a:r>
            <a:r>
              <a:rPr lang="en-US" sz="3200" dirty="0" smtClean="0"/>
              <a:t> </a:t>
            </a:r>
          </a:p>
          <a:p>
            <a:r>
              <a:rPr lang="en-US" sz="3200" dirty="0" smtClean="0"/>
              <a:t>Document </a:t>
            </a:r>
            <a:r>
              <a:rPr lang="en-US" sz="3200" dirty="0"/>
              <a:t>Classification  </a:t>
            </a:r>
            <a:endParaRPr lang="en-US" sz="3200" dirty="0" smtClean="0"/>
          </a:p>
          <a:p>
            <a:r>
              <a:rPr lang="en-US" sz="3200" dirty="0" smtClean="0"/>
              <a:t>Controlled </a:t>
            </a:r>
            <a:r>
              <a:rPr lang="en-US" sz="3200" dirty="0"/>
              <a:t>Vocab Assignment  </a:t>
            </a:r>
            <a:endParaRPr lang="en-US" sz="3200" dirty="0" smtClean="0"/>
          </a:p>
          <a:p>
            <a:r>
              <a:rPr lang="en-US" sz="3200" dirty="0" smtClean="0"/>
              <a:t>Document </a:t>
            </a:r>
            <a:r>
              <a:rPr lang="en-US" sz="3200" dirty="0"/>
              <a:t>(and Multi-Document) </a:t>
            </a:r>
            <a:r>
              <a:rPr lang="en-US" sz="3200" dirty="0" smtClean="0"/>
              <a:t>Summarization</a:t>
            </a:r>
          </a:p>
          <a:p>
            <a:pPr lvl="1"/>
            <a:r>
              <a:rPr lang="en-US" sz="2800" dirty="0" smtClean="0"/>
              <a:t>for </a:t>
            </a:r>
            <a:r>
              <a:rPr lang="en-US" sz="2800" dirty="0"/>
              <a:t>current trends / awareness / </a:t>
            </a:r>
            <a:r>
              <a:rPr lang="en-US" sz="2800" dirty="0" err="1"/>
              <a:t>etc</a:t>
            </a:r>
            <a:r>
              <a:rPr lang="en-US" sz="2800" dirty="0"/>
              <a:t>  </a:t>
            </a:r>
            <a:endParaRPr lang="en-US" sz="2800" dirty="0" smtClean="0"/>
          </a:p>
          <a:p>
            <a:r>
              <a:rPr lang="en-US" sz="3200" dirty="0" smtClean="0"/>
              <a:t>Knowledge </a:t>
            </a:r>
            <a:r>
              <a:rPr lang="en-US" sz="3200" dirty="0"/>
              <a:t>Graph Extraction  </a:t>
            </a:r>
            <a:endParaRPr lang="en-US" sz="3200" dirty="0" smtClean="0"/>
          </a:p>
          <a:p>
            <a:r>
              <a:rPr lang="en-US" sz="3200" dirty="0" smtClean="0"/>
              <a:t>Question </a:t>
            </a:r>
            <a:r>
              <a:rPr lang="en-US" sz="3200" dirty="0"/>
              <a:t>answering systems  </a:t>
            </a:r>
            <a:endParaRPr lang="en-US" sz="3200" dirty="0" smtClean="0"/>
          </a:p>
          <a:p>
            <a:r>
              <a:rPr lang="en-US" sz="3200" dirty="0" smtClean="0"/>
              <a:t>Decision </a:t>
            </a:r>
            <a:r>
              <a:rPr lang="en-US" sz="3200" dirty="0"/>
              <a:t>support systems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211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Matrix factorization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29288666"/>
              </p:ext>
            </p:extLst>
          </p:nvPr>
        </p:nvGraphicFramePr>
        <p:xfrm>
          <a:off x="2177399" y="2030073"/>
          <a:ext cx="7837201" cy="40268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5754"/>
                <a:gridCol w="718979"/>
                <a:gridCol w="718979"/>
                <a:gridCol w="718979"/>
                <a:gridCol w="718979"/>
                <a:gridCol w="718979"/>
                <a:gridCol w="1259615"/>
                <a:gridCol w="718979"/>
                <a:gridCol w="718979"/>
                <a:gridCol w="718979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Gillian Welch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is-I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is-I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is-I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is-I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420019">
                <a:tc>
                  <a:txBody>
                    <a:bodyPr/>
                    <a:lstStyle/>
                    <a:p>
                      <a:r>
                        <a:rPr lang="is-I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Corey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is-I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...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is-I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March 8, 2017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Harper - NLP @ c4l 2017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9448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Matrix Factorization (</a:t>
            </a:r>
            <a:r>
              <a:rPr lang="en-US" dirty="0" err="1" smtClean="0"/>
              <a:t>cont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Huge, sparse pairwise user/item matrices </a:t>
            </a:r>
          </a:p>
          <a:p>
            <a:r>
              <a:rPr lang="en-US" sz="3200" dirty="0"/>
              <a:t>D</a:t>
            </a:r>
            <a:r>
              <a:rPr lang="en-US" sz="3200" dirty="0" smtClean="0"/>
              <a:t>ecomposed into a pair of dense matrices</a:t>
            </a:r>
          </a:p>
          <a:p>
            <a:pPr lvl="1"/>
            <a:r>
              <a:rPr lang="en-US" sz="2800" dirty="0" smtClean="0"/>
              <a:t>One for users, one for items</a:t>
            </a:r>
          </a:p>
          <a:p>
            <a:pPr lvl="1"/>
            <a:r>
              <a:rPr lang="en-US" sz="2800" dirty="0" smtClean="0"/>
              <a:t>Mapped into a “common latent factor space” </a:t>
            </a:r>
            <a:r>
              <a:rPr lang="en-US" sz="2800" baseline="30000" dirty="0" smtClean="0"/>
              <a:t>*</a:t>
            </a:r>
          </a:p>
          <a:p>
            <a:pPr lvl="1"/>
            <a:r>
              <a:rPr lang="en-US" sz="2800" i="1" dirty="0" smtClean="0"/>
              <a:t>Dot Product</a:t>
            </a:r>
            <a:r>
              <a:rPr lang="en-US" sz="2800" dirty="0" smtClean="0"/>
              <a:t> of user &amp; item vector can estimate the point in those dense matrices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March 8, 2017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Harper - NLP @ c4l 2017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5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433970" y="664644"/>
            <a:ext cx="1015663" cy="5255093"/>
          </a:xfrm>
          <a:prstGeom prst="rect">
            <a:avLst/>
          </a:prstGeom>
        </p:spPr>
        <p:txBody>
          <a:bodyPr vert="vert" wrap="none">
            <a:spAutoFit/>
          </a:bodyPr>
          <a:lstStyle/>
          <a:p>
            <a:r>
              <a:rPr lang="en-US" dirty="0" smtClean="0"/>
              <a:t>Hu, Y., </a:t>
            </a:r>
            <a:r>
              <a:rPr lang="en-US" dirty="0" err="1" smtClean="0"/>
              <a:t>Koren,Y</a:t>
            </a:r>
            <a:r>
              <a:rPr lang="en-US" dirty="0" smtClean="0"/>
              <a:t>. &amp; &amp; </a:t>
            </a:r>
            <a:r>
              <a:rPr lang="en-US" dirty="0" err="1" smtClean="0"/>
              <a:t>Volinsky</a:t>
            </a:r>
            <a:r>
              <a:rPr lang="en-US" dirty="0" smtClean="0"/>
              <a:t>, C. </a:t>
            </a:r>
          </a:p>
          <a:p>
            <a:r>
              <a:rPr lang="en-US" dirty="0" smtClean="0"/>
              <a:t>“</a:t>
            </a:r>
            <a:r>
              <a:rPr lang="en-US" dirty="0"/>
              <a:t>Collaborative Filtering for Implicit Feedback </a:t>
            </a:r>
            <a:r>
              <a:rPr lang="en-US" dirty="0" smtClean="0"/>
              <a:t>Datasets”</a:t>
            </a:r>
          </a:p>
          <a:p>
            <a:r>
              <a:rPr lang="en-US" dirty="0" smtClean="0">
                <a:hlinkClick r:id="rId3"/>
              </a:rPr>
              <a:t>http</a:t>
            </a:r>
            <a:r>
              <a:rPr lang="en-US" dirty="0">
                <a:hlinkClick r:id="rId3"/>
              </a:rPr>
              <a:t>://</a:t>
            </a:r>
            <a:r>
              <a:rPr lang="en-US" dirty="0" smtClean="0">
                <a:hlinkClick r:id="rId3"/>
              </a:rPr>
              <a:t>yifanhu.net/PUB/cf.pdf</a:t>
            </a:r>
            <a:r>
              <a:rPr lang="en-US" dirty="0" smtClean="0"/>
              <a:t> 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8602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(first) math interlude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March 8, 2017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Harper - NLP @ c4l 2017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58922" y="6216902"/>
            <a:ext cx="365760" cy="365760"/>
          </a:xfrm>
        </p:spPr>
        <p:txBody>
          <a:bodyPr/>
          <a:lstStyle/>
          <a:p>
            <a:fld id="{6113E31D-E2AB-40D1-8B51-AFA5AFEF393A}" type="slidenum">
              <a:rPr lang="en-US" smtClean="0"/>
              <a:t>6</a:t>
            </a:fld>
            <a:endParaRPr lang="en-US" dirty="0"/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2269611" y="2255415"/>
            <a:ext cx="2124296" cy="170848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2269611" y="3755882"/>
            <a:ext cx="2930411" cy="25266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Arc 21"/>
          <p:cNvSpPr/>
          <p:nvPr/>
        </p:nvSpPr>
        <p:spPr>
          <a:xfrm>
            <a:off x="2372381" y="3685910"/>
            <a:ext cx="446071" cy="555979"/>
          </a:xfrm>
          <a:prstGeom prst="arc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4393907" y="2220429"/>
            <a:ext cx="787727" cy="150046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2846563" y="3507958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cos(</a:t>
            </a:r>
            <a:r>
              <a:rPr lang="el-GR" i="1" dirty="0"/>
              <a:t>θ</a:t>
            </a:r>
            <a:r>
              <a:rPr lang="en-US" i="1" dirty="0" smtClean="0"/>
              <a:t>)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4787770" y="2733184"/>
            <a:ext cx="285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/>
              <a:t>e</a:t>
            </a:r>
            <a:endParaRPr lang="en-US"/>
          </a:p>
        </p:txBody>
      </p:sp>
      <p:pic>
        <p:nvPicPr>
          <p:cNvPr id="1026" name="Picture 2" descr="http://blog.christianperone.com/wp-content/uploads/2013/09/Dot_Product.png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040" y="1966730"/>
            <a:ext cx="3924642" cy="3139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/>
          <p:cNvSpPr txBox="1"/>
          <p:nvPr/>
        </p:nvSpPr>
        <p:spPr>
          <a:xfrm>
            <a:off x="1094874" y="5752340"/>
            <a:ext cx="10229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http://blog.christianperone.com/2013/09/machine-learning-cosine-similarity-for-vector-space-models-part-iii</a:t>
            </a:r>
            <a:r>
              <a:rPr lang="en-US" dirty="0" smtClean="0">
                <a:hlinkClick r:id="rId4"/>
              </a:rPr>
              <a:t>/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8629" y="4735111"/>
            <a:ext cx="5872373" cy="440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421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Text </a:t>
            </a:r>
            <a:r>
              <a:rPr lang="en-US" dirty="0" smtClean="0"/>
              <a:t>Features </a:t>
            </a:r>
            <a:r>
              <a:rPr lang="en-US" dirty="0" smtClean="0"/>
              <a:t>&amp; Vectorization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5004626" cy="3101982"/>
          </a:xfrm>
        </p:spPr>
        <p:txBody>
          <a:bodyPr>
            <a:normAutofit/>
          </a:bodyPr>
          <a:lstStyle/>
          <a:p>
            <a:r>
              <a:rPr lang="en-US" sz="3200" dirty="0" smtClean="0"/>
              <a:t>Bag of Words (BOW)</a:t>
            </a:r>
          </a:p>
          <a:p>
            <a:r>
              <a:rPr lang="en-US" sz="3200" dirty="0" smtClean="0"/>
              <a:t>(TF-IDF) Term Frequency – Inverse Doc Frequency</a:t>
            </a:r>
          </a:p>
          <a:p>
            <a:r>
              <a:rPr lang="en-US" sz="3200" dirty="0" smtClean="0"/>
              <a:t>Part of Speech Information</a:t>
            </a:r>
          </a:p>
          <a:p>
            <a:r>
              <a:rPr lang="en-US" sz="3200" dirty="0" smtClean="0"/>
              <a:t>Probabilistic Models</a:t>
            </a:r>
            <a:endParaRPr lang="en-US" sz="320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March 8, 2017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Harper - NLP @ c4l 2017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7</a:t>
            </a:fld>
            <a:endParaRPr lang="en-US" dirty="0"/>
          </a:p>
        </p:txBody>
      </p:sp>
      <p:pic>
        <p:nvPicPr>
          <p:cNvPr id="1026" name="Picture 2" descr="https://c1.staticflickr.com/1/5/4757004_69f7ec8fea.jpg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0849" y="2638425"/>
            <a:ext cx="3611959" cy="3101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1124682" y="781746"/>
            <a:ext cx="461665" cy="5022401"/>
          </a:xfrm>
          <a:prstGeom prst="rect">
            <a:avLst/>
          </a:prstGeom>
          <a:noFill/>
        </p:spPr>
        <p:txBody>
          <a:bodyPr vert="vert" wrap="none" rtlCol="0">
            <a:spAutoFit/>
          </a:bodyPr>
          <a:lstStyle/>
          <a:p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www.flickr.com/photos/surrealmuse/4757004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029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Bag of Words </a:t>
            </a:r>
            <a:r>
              <a:rPr lang="en-US" dirty="0" smtClean="0"/>
              <a:t>Example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282655" y="2136320"/>
            <a:ext cx="4237083" cy="1664146"/>
          </a:xfrm>
          <a:prstGeom prst="rect">
            <a:avLst/>
          </a:prstGeom>
        </p:spPr>
      </p:pic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b="1486"/>
          <a:stretch/>
        </p:blipFill>
        <p:spPr>
          <a:xfrm>
            <a:off x="5690489" y="2136321"/>
            <a:ext cx="5068433" cy="2195048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March 8, 2017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Harper - NLP @ c4l 2017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8</a:t>
            </a:fld>
            <a:endParaRPr lang="en-US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1282655" y="4511842"/>
            <a:ext cx="9476266" cy="15144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ClrTx/>
              <a:buFont typeface="Arial" charset="0"/>
              <a:buChar char="•"/>
            </a:pPr>
            <a:r>
              <a:rPr lang="en-US" sz="3500" dirty="0" smtClean="0"/>
              <a:t> Many uses in ML applications</a:t>
            </a:r>
          </a:p>
          <a:p>
            <a:pPr lvl="2">
              <a:spcBef>
                <a:spcPts val="0"/>
              </a:spcBef>
              <a:buClrTx/>
              <a:buFont typeface="Arial" charset="0"/>
              <a:buChar char="•"/>
            </a:pPr>
            <a:r>
              <a:rPr lang="en-US" sz="3000" dirty="0" smtClean="0"/>
              <a:t>Spam Filters</a:t>
            </a:r>
          </a:p>
          <a:p>
            <a:pPr lvl="2">
              <a:spcBef>
                <a:spcPts val="0"/>
              </a:spcBef>
              <a:buClrTx/>
              <a:buFont typeface="Arial" charset="0"/>
              <a:buChar char="•"/>
            </a:pPr>
            <a:r>
              <a:rPr lang="en-US" sz="3000" dirty="0" smtClean="0"/>
              <a:t>Relevancy Ranking</a:t>
            </a:r>
          </a:p>
          <a:p>
            <a:pPr lvl="2">
              <a:spcBef>
                <a:spcPts val="0"/>
              </a:spcBef>
              <a:buClrTx/>
              <a:buFont typeface="Arial" charset="0"/>
              <a:buChar char="•"/>
            </a:pPr>
            <a:r>
              <a:rPr lang="en-US" sz="3000" dirty="0" smtClean="0"/>
              <a:t>Recommender Systems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929672" y="905184"/>
            <a:ext cx="1015663" cy="5312736"/>
          </a:xfrm>
          <a:prstGeom prst="rect">
            <a:avLst/>
          </a:prstGeom>
          <a:noFill/>
        </p:spPr>
        <p:txBody>
          <a:bodyPr vert="vert" wrap="none" rtlCol="0">
            <a:spAutoFit/>
          </a:bodyPr>
          <a:lstStyle/>
          <a:p>
            <a:r>
              <a:rPr lang="en-US" dirty="0" smtClean="0"/>
              <a:t>Tables from: </a:t>
            </a:r>
            <a:br>
              <a:rPr lang="en-US" dirty="0" smtClean="0"/>
            </a:br>
            <a:r>
              <a:rPr lang="en-US" dirty="0" smtClean="0"/>
              <a:t>Provost</a:t>
            </a:r>
            <a:r>
              <a:rPr lang="en-US" dirty="0"/>
              <a:t>, F., &amp; Fawcett, T. (2013). </a:t>
            </a:r>
            <a:r>
              <a:rPr lang="en-US" i="1" dirty="0"/>
              <a:t>Data science for </a:t>
            </a:r>
            <a:r>
              <a:rPr lang="en-US" i="1" dirty="0" smtClean="0"/>
              <a:t>business</a:t>
            </a:r>
            <a:r>
              <a:rPr lang="en-US" dirty="0" smtClean="0"/>
              <a:t>. </a:t>
            </a:r>
          </a:p>
          <a:p>
            <a:r>
              <a:rPr lang="en-US" dirty="0" smtClean="0"/>
              <a:t>Sebastopol</a:t>
            </a:r>
            <a:r>
              <a:rPr lang="en-US" dirty="0"/>
              <a:t>, CA: O'Reilly. </a:t>
            </a:r>
          </a:p>
        </p:txBody>
      </p:sp>
    </p:spTree>
    <p:extLst>
      <p:ext uri="{BB962C8B-B14F-4D97-AF65-F5344CB8AC3E}">
        <p14:creationId xmlns:p14="http://schemas.microsoft.com/office/powerpoint/2010/main" val="1856213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</a:t>
            </a:r>
            <a:r>
              <a:rPr lang="en-US" dirty="0" smtClean="0"/>
              <a:t>Latent </a:t>
            </a:r>
            <a:r>
              <a:rPr lang="en-US" dirty="0"/>
              <a:t>F</a:t>
            </a:r>
            <a:r>
              <a:rPr lang="en-US" dirty="0" smtClean="0"/>
              <a:t>eatures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Latent Semantic </a:t>
            </a:r>
            <a:br>
              <a:rPr lang="en-US" sz="3200" dirty="0" smtClean="0"/>
            </a:br>
            <a:r>
              <a:rPr lang="en-US" sz="3200" dirty="0" smtClean="0"/>
              <a:t>[Indexing (LSI) | Analysis (LSA)]</a:t>
            </a:r>
          </a:p>
          <a:p>
            <a:r>
              <a:rPr lang="en-US" sz="3200" dirty="0" smtClean="0"/>
              <a:t>Latent </a:t>
            </a:r>
            <a:r>
              <a:rPr lang="en-US" sz="3200" dirty="0" err="1" smtClean="0"/>
              <a:t>Dirichlet</a:t>
            </a:r>
            <a:r>
              <a:rPr lang="en-US" sz="3200" dirty="0" smtClean="0"/>
              <a:t> Allocation</a:t>
            </a:r>
          </a:p>
          <a:p>
            <a:pPr lvl="1"/>
            <a:r>
              <a:rPr lang="en-US" sz="3000" dirty="0" smtClean="0"/>
              <a:t>Related to Matrix Factorization</a:t>
            </a:r>
          </a:p>
          <a:p>
            <a:pPr lvl="1"/>
            <a:r>
              <a:rPr lang="en-US" sz="3000" dirty="0" smtClean="0"/>
              <a:t>Docs/Topics matrix and Topics/Words matrix</a:t>
            </a:r>
          </a:p>
          <a:p>
            <a:r>
              <a:rPr lang="en-US" sz="3200" dirty="0" smtClean="0"/>
              <a:t>Probabilistic and Non-deterministic </a:t>
            </a:r>
            <a:endParaRPr lang="en-US" sz="320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March 8, 2017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Harper - NLP @ c4l 2017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9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0755350" y="664644"/>
            <a:ext cx="738664" cy="4988802"/>
          </a:xfrm>
          <a:prstGeom prst="rect">
            <a:avLst/>
          </a:prstGeom>
          <a:noFill/>
        </p:spPr>
        <p:txBody>
          <a:bodyPr vert="vert" wrap="none" rtlCol="0">
            <a:spAutoFit/>
          </a:bodyPr>
          <a:lstStyle/>
          <a:p>
            <a:r>
              <a:rPr lang="en-US" dirty="0">
                <a:hlinkClick r:id="rId2"/>
              </a:rPr>
              <a:t>http://fastml.com/bayesian-machine-learning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 </a:t>
            </a:r>
          </a:p>
          <a:p>
            <a:r>
              <a:rPr lang="en-US" dirty="0">
                <a:hlinkClick r:id="rId3"/>
              </a:rPr>
              <a:t>http://cs.stanford.edu/~</a:t>
            </a:r>
            <a:r>
              <a:rPr lang="en-US" dirty="0" smtClean="0">
                <a:hlinkClick r:id="rId3"/>
              </a:rPr>
              <a:t>ppasupat/a9online/1140.html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746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Elsevier Content Slides">
  <a:themeElements>
    <a:clrScheme name="Elsevier_default">
      <a:dk1>
        <a:srgbClr val="53565A"/>
      </a:dk1>
      <a:lt1>
        <a:sysClr val="window" lastClr="FFFFFF"/>
      </a:lt1>
      <a:dk2>
        <a:srgbClr val="FF8200"/>
      </a:dk2>
      <a:lt2>
        <a:srgbClr val="A7A8AA"/>
      </a:lt2>
      <a:accent1>
        <a:srgbClr val="007398"/>
      </a:accent1>
      <a:accent2>
        <a:srgbClr val="FF8200"/>
      </a:accent2>
      <a:accent3>
        <a:srgbClr val="53565A"/>
      </a:accent3>
      <a:accent4>
        <a:srgbClr val="00966C"/>
      </a:accent4>
      <a:accent5>
        <a:srgbClr val="41B6E6"/>
      </a:accent5>
      <a:accent6>
        <a:srgbClr val="CBC793"/>
      </a:accent6>
      <a:hlink>
        <a:srgbClr val="007398"/>
      </a:hlink>
      <a:folHlink>
        <a:srgbClr val="FF820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1_Elsevier Content Slides">
  <a:themeElements>
    <a:clrScheme name="Elsevier_default">
      <a:dk1>
        <a:srgbClr val="53565A"/>
      </a:dk1>
      <a:lt1>
        <a:sysClr val="window" lastClr="FFFFFF"/>
      </a:lt1>
      <a:dk2>
        <a:srgbClr val="FF8200"/>
      </a:dk2>
      <a:lt2>
        <a:srgbClr val="A7A8AA"/>
      </a:lt2>
      <a:accent1>
        <a:srgbClr val="007398"/>
      </a:accent1>
      <a:accent2>
        <a:srgbClr val="FF8200"/>
      </a:accent2>
      <a:accent3>
        <a:srgbClr val="53565A"/>
      </a:accent3>
      <a:accent4>
        <a:srgbClr val="00966C"/>
      </a:accent4>
      <a:accent5>
        <a:srgbClr val="41B6E6"/>
      </a:accent5>
      <a:accent6>
        <a:srgbClr val="CBC793"/>
      </a:accent6>
      <a:hlink>
        <a:srgbClr val="007398"/>
      </a:hlink>
      <a:folHlink>
        <a:srgbClr val="FF820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2_Elsevier Content Slides">
  <a:themeElements>
    <a:clrScheme name="Elsevier_default">
      <a:dk1>
        <a:srgbClr val="53565A"/>
      </a:dk1>
      <a:lt1>
        <a:sysClr val="window" lastClr="FFFFFF"/>
      </a:lt1>
      <a:dk2>
        <a:srgbClr val="FF8200"/>
      </a:dk2>
      <a:lt2>
        <a:srgbClr val="A7A8AA"/>
      </a:lt2>
      <a:accent1>
        <a:srgbClr val="007398"/>
      </a:accent1>
      <a:accent2>
        <a:srgbClr val="FF8200"/>
      </a:accent2>
      <a:accent3>
        <a:srgbClr val="53565A"/>
      </a:accent3>
      <a:accent4>
        <a:srgbClr val="00966C"/>
      </a:accent4>
      <a:accent5>
        <a:srgbClr val="41B6E6"/>
      </a:accent5>
      <a:accent6>
        <a:srgbClr val="CBC793"/>
      </a:accent6>
      <a:hlink>
        <a:srgbClr val="007398"/>
      </a:hlink>
      <a:folHlink>
        <a:srgbClr val="FF820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3_Elsevier Content Slides">
  <a:themeElements>
    <a:clrScheme name="Elsevier_default">
      <a:dk1>
        <a:srgbClr val="53565A"/>
      </a:dk1>
      <a:lt1>
        <a:sysClr val="window" lastClr="FFFFFF"/>
      </a:lt1>
      <a:dk2>
        <a:srgbClr val="FF8200"/>
      </a:dk2>
      <a:lt2>
        <a:srgbClr val="A7A8AA"/>
      </a:lt2>
      <a:accent1>
        <a:srgbClr val="007398"/>
      </a:accent1>
      <a:accent2>
        <a:srgbClr val="FF8200"/>
      </a:accent2>
      <a:accent3>
        <a:srgbClr val="53565A"/>
      </a:accent3>
      <a:accent4>
        <a:srgbClr val="00966C"/>
      </a:accent4>
      <a:accent5>
        <a:srgbClr val="41B6E6"/>
      </a:accent5>
      <a:accent6>
        <a:srgbClr val="CBC793"/>
      </a:accent6>
      <a:hlink>
        <a:srgbClr val="007398"/>
      </a:hlink>
      <a:folHlink>
        <a:srgbClr val="FF820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4_Elsevier Content Slides">
  <a:themeElements>
    <a:clrScheme name="Elsevier_default">
      <a:dk1>
        <a:srgbClr val="53565A"/>
      </a:dk1>
      <a:lt1>
        <a:sysClr val="window" lastClr="FFFFFF"/>
      </a:lt1>
      <a:dk2>
        <a:srgbClr val="FF8200"/>
      </a:dk2>
      <a:lt2>
        <a:srgbClr val="A7A8AA"/>
      </a:lt2>
      <a:accent1>
        <a:srgbClr val="007398"/>
      </a:accent1>
      <a:accent2>
        <a:srgbClr val="FF8200"/>
      </a:accent2>
      <a:accent3>
        <a:srgbClr val="53565A"/>
      </a:accent3>
      <a:accent4>
        <a:srgbClr val="00966C"/>
      </a:accent4>
      <a:accent5>
        <a:srgbClr val="41B6E6"/>
      </a:accent5>
      <a:accent6>
        <a:srgbClr val="CBC793"/>
      </a:accent6>
      <a:hlink>
        <a:srgbClr val="007398"/>
      </a:hlink>
      <a:folHlink>
        <a:srgbClr val="FF820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5_Elsevier Content Slides">
  <a:themeElements>
    <a:clrScheme name="Elsevier_default">
      <a:dk1>
        <a:srgbClr val="53565A"/>
      </a:dk1>
      <a:lt1>
        <a:sysClr val="window" lastClr="FFFFFF"/>
      </a:lt1>
      <a:dk2>
        <a:srgbClr val="FF8200"/>
      </a:dk2>
      <a:lt2>
        <a:srgbClr val="A7A8AA"/>
      </a:lt2>
      <a:accent1>
        <a:srgbClr val="007398"/>
      </a:accent1>
      <a:accent2>
        <a:srgbClr val="FF8200"/>
      </a:accent2>
      <a:accent3>
        <a:srgbClr val="53565A"/>
      </a:accent3>
      <a:accent4>
        <a:srgbClr val="00966C"/>
      </a:accent4>
      <a:accent5>
        <a:srgbClr val="41B6E6"/>
      </a:accent5>
      <a:accent6>
        <a:srgbClr val="CBC793"/>
      </a:accent6>
      <a:hlink>
        <a:srgbClr val="007398"/>
      </a:hlink>
      <a:folHlink>
        <a:srgbClr val="FF820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Parcel</Template>
  <TotalTime>4988</TotalTime>
  <Words>1026</Words>
  <Application>Microsoft Macintosh PowerPoint</Application>
  <PresentationFormat>Widescreen</PresentationFormat>
  <Paragraphs>308</Paragraphs>
  <Slides>30</Slides>
  <Notes>6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7</vt:i4>
      </vt:variant>
      <vt:variant>
        <vt:lpstr>Slide Titles</vt:lpstr>
      </vt:variant>
      <vt:variant>
        <vt:i4>30</vt:i4>
      </vt:variant>
    </vt:vector>
  </HeadingPairs>
  <TitlesOfParts>
    <vt:vector size="43" baseType="lpstr">
      <vt:lpstr>Arial Bold</vt:lpstr>
      <vt:lpstr>Calibri</vt:lpstr>
      <vt:lpstr>Corbel</vt:lpstr>
      <vt:lpstr>Courier New</vt:lpstr>
      <vt:lpstr>Gill Sans MT</vt:lpstr>
      <vt:lpstr>Arial</vt:lpstr>
      <vt:lpstr>Parcel</vt:lpstr>
      <vt:lpstr>Elsevier Content Slides</vt:lpstr>
      <vt:lpstr>1_Elsevier Content Slides</vt:lpstr>
      <vt:lpstr>2_Elsevier Content Slides</vt:lpstr>
      <vt:lpstr>3_Elsevier Content Slides</vt:lpstr>
      <vt:lpstr>4_Elsevier Content Slides</vt:lpstr>
      <vt:lpstr>5_Elsevier Content Slides</vt:lpstr>
      <vt:lpstr>An NLP Primer for  Library Technologists</vt:lpstr>
      <vt:lpstr>Table of contents</vt:lpstr>
      <vt:lpstr>Machine Learning</vt:lpstr>
      <vt:lpstr>Matrix factorization</vt:lpstr>
      <vt:lpstr>Matrix Factorization (cont)</vt:lpstr>
      <vt:lpstr>(first) math interlude</vt:lpstr>
      <vt:lpstr>Text Features &amp; Vectorization</vt:lpstr>
      <vt:lpstr>Bag of Words Example</vt:lpstr>
      <vt:lpstr>More Latent Features</vt:lpstr>
      <vt:lpstr>PowerPoint Presentation</vt:lpstr>
      <vt:lpstr>393 DPLA Kittens</vt:lpstr>
      <vt:lpstr>PowerPoint Presentation</vt:lpstr>
      <vt:lpstr>PowerPoint Presentation</vt:lpstr>
      <vt:lpstr>Deep Learning</vt:lpstr>
      <vt:lpstr>PowerPoint Presentation</vt:lpstr>
      <vt:lpstr>Word2vec</vt:lpstr>
      <vt:lpstr>Word2vec Examples</vt:lpstr>
      <vt:lpstr>PowerPoint Presentation</vt:lpstr>
      <vt:lpstr>IHeartRadio Example</vt:lpstr>
      <vt:lpstr>PowerPoint Presentation</vt:lpstr>
      <vt:lpstr>DPLA Vectors &amp; Twitter</vt:lpstr>
      <vt:lpstr>Failed Attempts</vt:lpstr>
      <vt:lpstr>PowerPoint Presentation</vt:lpstr>
      <vt:lpstr>PowerPoint Presentation</vt:lpstr>
      <vt:lpstr>PowerPoint Presentation</vt:lpstr>
      <vt:lpstr>PowerPoint Presentation</vt:lpstr>
      <vt:lpstr>Comparable t-SNE from a Keras-based implementation</vt:lpstr>
      <vt:lpstr>Natural Language Processing</vt:lpstr>
      <vt:lpstr>Get it out of your system now…</vt:lpstr>
      <vt:lpstr>Use Cases</vt:lpstr>
    </vt:vector>
  </TitlesOfParts>
  <Company/>
  <LinksUpToDate>false</LinksUpToDate>
  <SharedDoc>false</SharedDoc>
  <HyperlinksChanged>false</HyperlinksChanged>
  <AppVersion>15.0031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Harper, Corey (ELS-NYC)</dc:creator>
  <cp:lastModifiedBy>Harper, Corey (ELS-NYC)</cp:lastModifiedBy>
  <cp:revision>64</cp:revision>
  <cp:lastPrinted>2017-03-02T13:33:03Z</cp:lastPrinted>
  <dcterms:created xsi:type="dcterms:W3CDTF">2017-02-27T21:32:34Z</dcterms:created>
  <dcterms:modified xsi:type="dcterms:W3CDTF">2017-03-08T18:32:39Z</dcterms:modified>
</cp:coreProperties>
</file>